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36"/>
  </p:notesMasterIdLst>
  <p:sldIdLst>
    <p:sldId id="256" r:id="rId2"/>
    <p:sldId id="320" r:id="rId3"/>
    <p:sldId id="289" r:id="rId4"/>
    <p:sldId id="258" r:id="rId5"/>
    <p:sldId id="259" r:id="rId6"/>
    <p:sldId id="260" r:id="rId7"/>
    <p:sldId id="261" r:id="rId8"/>
    <p:sldId id="302" r:id="rId9"/>
    <p:sldId id="262" r:id="rId10"/>
    <p:sldId id="263" r:id="rId11"/>
    <p:sldId id="264" r:id="rId12"/>
    <p:sldId id="313" r:id="rId13"/>
    <p:sldId id="278" r:id="rId14"/>
    <p:sldId id="274" r:id="rId15"/>
    <p:sldId id="279" r:id="rId16"/>
    <p:sldId id="280" r:id="rId17"/>
    <p:sldId id="319" r:id="rId18"/>
    <p:sldId id="294" r:id="rId19"/>
    <p:sldId id="267" r:id="rId20"/>
    <p:sldId id="314" r:id="rId21"/>
    <p:sldId id="315" r:id="rId22"/>
    <p:sldId id="316" r:id="rId23"/>
    <p:sldId id="317" r:id="rId24"/>
    <p:sldId id="318" r:id="rId25"/>
    <p:sldId id="308" r:id="rId26"/>
    <p:sldId id="270" r:id="rId27"/>
    <p:sldId id="271" r:id="rId28"/>
    <p:sldId id="272" r:id="rId29"/>
    <p:sldId id="273" r:id="rId30"/>
    <p:sldId id="306" r:id="rId31"/>
    <p:sldId id="311" r:id="rId32"/>
    <p:sldId id="286" r:id="rId33"/>
    <p:sldId id="312" r:id="rId34"/>
    <p:sldId id="291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orient="horz" pos="449">
          <p15:clr>
            <a:srgbClr val="A4A3A4"/>
          </p15:clr>
        </p15:guide>
        <p15:guide id="3" pos="383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ars" initials="d" lastIdx="2" clrIdx="0"/>
  <p:cmAuthor id="1" name="SOL KIM" initials="SK" lastIdx="1" clrIdx="1">
    <p:extLst>
      <p:ext uri="{19B8F6BF-5375-455C-9EA6-DF929625EA0E}">
        <p15:presenceInfo xmlns:p15="http://schemas.microsoft.com/office/powerpoint/2012/main" userId="3e846d571872785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08C8"/>
    <a:srgbClr val="DFDA00"/>
    <a:srgbClr val="FF9933"/>
    <a:srgbClr val="00CCFF"/>
    <a:srgbClr val="3333FF"/>
    <a:srgbClr val="6D7709"/>
    <a:srgbClr val="4BD1FB"/>
    <a:srgbClr val="1F8BA1"/>
    <a:srgbClr val="0099FF"/>
    <a:srgbClr val="4D23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59" autoAdjust="0"/>
    <p:restoredTop sz="94660"/>
  </p:normalViewPr>
  <p:slideViewPr>
    <p:cSldViewPr snapToGrid="0">
      <p:cViewPr varScale="1">
        <p:scale>
          <a:sx n="77" d="100"/>
          <a:sy n="77" d="100"/>
        </p:scale>
        <p:origin x="86" y="254"/>
      </p:cViewPr>
      <p:guideLst>
        <p:guide orient="horz" pos="2159"/>
        <p:guide orient="horz" pos="449"/>
        <p:guide pos="38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05-01T04:16:41.5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19616 10000 28671 0 0,'0'0'-28671'0'0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 lang="en-US" altLang="ko-KR"/>
            </a:pPr>
            <a:endParaRPr lang="ko-K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 lang="en-US" altLang="ko-KR"/>
            </a:pPr>
            <a:fld id="{F150B545-28AE-4A92-9C85-591F96B369FF}" type="datetime1">
              <a:rPr lang="en-US"/>
              <a:pPr lvl="0">
                <a:defRPr lang="en-US" altLang="ko-KR"/>
              </a:pPr>
              <a:t>6/12/2020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 lang="en-US" altLang="ko-KR"/>
            </a:pPr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 lang="en-US" altLang="ko-KR"/>
            </a:pPr>
            <a:r>
              <a:rPr lang="en-US"/>
              <a:t>마스터 텍스트 스타일을 편집합니다</a:t>
            </a:r>
          </a:p>
          <a:p>
            <a:pPr lvl="1">
              <a:defRPr lang="en-US" altLang="ko-KR"/>
            </a:pPr>
            <a:r>
              <a:rPr lang="en-US"/>
              <a:t>둘째 수준</a:t>
            </a:r>
          </a:p>
          <a:p>
            <a:pPr lvl="2">
              <a:defRPr lang="en-US" altLang="ko-KR"/>
            </a:pPr>
            <a:r>
              <a:rPr lang="en-US"/>
              <a:t>셋째 수준</a:t>
            </a:r>
          </a:p>
          <a:p>
            <a:pPr lvl="3">
              <a:defRPr lang="en-US" altLang="ko-KR"/>
            </a:pPr>
            <a:r>
              <a:rPr lang="en-US"/>
              <a:t>넷째 수준</a:t>
            </a:r>
          </a:p>
          <a:p>
            <a:pPr lvl="4">
              <a:defRPr lang="en-US" altLang="ko-KR"/>
            </a:pPr>
            <a:r>
              <a:rPr lang="en-US"/>
              <a:t>다섯째 수준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 lang="en-US" altLang="ko-KR"/>
            </a:pPr>
            <a:endParaRPr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 lang="en-US" altLang="ko-KR"/>
            </a:pPr>
            <a:fld id="{0373AF4F-7075-4C2C-B3E6-32BC5923238B}" type="slidenum">
              <a:rPr lang="en-US"/>
              <a:pPr lvl="0">
                <a:defRPr lang="en-US" altLang="ko-KR"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6061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82" name="Google Shape;82;p1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910493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026658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436332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080026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659391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86437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799692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3908085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57913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세로 본문" type="vertTx">
  <p:cSld name="제목 및 세로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본문" type="vertTitleAndTx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비교" type="twoTxTwoObj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 2개" type="twoObj">
  <p:cSld name="제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내용 및 설명" type="objTx">
  <p:cSld name="내용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그림 및 설명" type="picTx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z9NKOljyDA?feature=oembed" TargetMode="External"/><Relationship Id="rId5" Type="http://schemas.openxmlformats.org/officeDocument/2006/relationships/hyperlink" Target="https://www.youtube.com/watch?v=Mz9NKOljyDA" TargetMode="Externa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1.png"/><Relationship Id="rId4" Type="http://schemas.openxmlformats.org/officeDocument/2006/relationships/hyperlink" Target="https://www.youtube.com/watch?v=4ais0Ez4pcc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BedYhm1Dgo?feature=oembed" TargetMode="External"/><Relationship Id="rId6" Type="http://schemas.openxmlformats.org/officeDocument/2006/relationships/image" Target="../media/image35.jpeg"/><Relationship Id="rId5" Type="http://schemas.openxmlformats.org/officeDocument/2006/relationships/hyperlink" Target="https://www.youtube.com/watch?v=sBedYhm1Dgo&amp;list=PLhzBuObIigYN_755Jg4hxFEiLdRLrKE62&amp;index=4" TargetMode="Externa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Word_Document2.docx"/><Relationship Id="rId5" Type="http://schemas.openxmlformats.org/officeDocument/2006/relationships/image" Target="../media/image36.emf"/><Relationship Id="rId4" Type="http://schemas.openxmlformats.org/officeDocument/2006/relationships/package" Target="../embeddings/Microsoft_Word_Document1.docx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e04gs?x=1qqt&amp;i=2tig8t" TargetMode="External"/><Relationship Id="rId2" Type="http://schemas.openxmlformats.org/officeDocument/2006/relationships/hyperlink" Target="https://quizlet.com/507249820/%EC%9C%A0%EC%95%84%EC%9C%A0%EC%B9%98b_unit4-_%EA%B0%80%EC%98%A4%EB%A6%AC%EB%8A%94-%EB%9D%BC%EB%94%94%EC%98%A4%EB%A5%BC-%EB%8B%A4%EB%A6%AC%EC%97%90-%EB%8D%98%EC%A0%B8%EC%9A%94-flash-card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l6HGVTLNE8&amp;list=PLKDPDirFfxZRdKSXZyiheyA29H2ThE9Y1&amp;index=5" TargetMode="External"/><Relationship Id="rId2" Type="http://schemas.openxmlformats.org/officeDocument/2006/relationships/hyperlink" Target="http://study.korean.net/servlet/action.cls.CntsLsnAction?p_process=listPage#non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sBedYhm1Dgo&amp;list=PLhzBuObIigYN_755Jg4hxFEiLdRLrKE62&amp;index=4" TargetMode="External"/><Relationship Id="rId4" Type="http://schemas.openxmlformats.org/officeDocument/2006/relationships/hyperlink" Target="https://www.youtube.com/watch?v=Mz9NKOljyD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package" Target="../embeddings/Microsoft_Word_Document.doc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l6HGVTLNE8?feature=oembed" TargetMode="External"/><Relationship Id="rId6" Type="http://schemas.openxmlformats.org/officeDocument/2006/relationships/image" Target="../media/image70.png"/><Relationship Id="rId5" Type="http://schemas.openxmlformats.org/officeDocument/2006/relationships/customXml" Target="../ink/ink1.xml"/><Relationship Id="rId4" Type="http://schemas.openxmlformats.org/officeDocument/2006/relationships/hyperlink" Target="https://www.youtube.com/watch?v=Pl6HGVTLNE8&amp;list=PLKDPDirFfxZRdKSXZyiheyA29H2ThE9Y1&amp;index=5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95964" y="2296632"/>
            <a:ext cx="10694239" cy="362570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en-US" altLang="ko-KR" sz="5555" dirty="0">
              <a:latin typeface="+mj-lt"/>
              <a:ea typeface="Malgun Gothic"/>
              <a:cs typeface="Malgun Gothic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br>
              <a:rPr lang="en-US" altLang="ko-KR" dirty="0">
                <a:latin typeface="+mj-lt"/>
                <a:ea typeface="Malgun Gothic"/>
                <a:cs typeface="Malgun Gothic"/>
              </a:rPr>
            </a:br>
            <a:r>
              <a:rPr lang="en-US" altLang="ko-KR" sz="44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5</a:t>
            </a:r>
            <a:r>
              <a:rPr lang="ko-KR" altLang="en-US" sz="44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차시</a:t>
            </a:r>
          </a:p>
          <a:p>
            <a:pPr>
              <a:buSzPct val="25000"/>
              <a:defRPr lang="en-US" altLang="ko-KR"/>
            </a:pP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 </a:t>
            </a:r>
            <a:br>
              <a:rPr lang="en-US" altLang="ko-KR" b="1" dirty="0">
                <a:latin typeface="+mj-lt"/>
                <a:ea typeface="1HoonDdukbokki R" panose="02020603020101020101" pitchFamily="18" charset="-127"/>
                <a:cs typeface="Malgun Gothic"/>
              </a:rPr>
            </a:br>
            <a:r>
              <a:rPr lang="ko-KR" altLang="en-US" b="1" dirty="0">
                <a:latin typeface="+mj-lt"/>
                <a:ea typeface="1HoonDdukbokki R" panose="02020603020101020101" pitchFamily="18" charset="-127"/>
                <a:cs typeface="Malgun Gothic"/>
              </a:rPr>
              <a:t>가오리는 라디오를 다리에 던져요</a:t>
            </a:r>
            <a:r>
              <a:rPr lang="en-US" altLang="ko-KR" b="1" dirty="0">
                <a:latin typeface="+mj-lt"/>
                <a:ea typeface="1HoonDdukbokki R" panose="02020603020101020101" pitchFamily="18" charset="-127"/>
                <a:cs typeface="Malgun Gothic"/>
              </a:rPr>
              <a:t>.</a:t>
            </a:r>
            <a:br>
              <a:rPr lang="ko-KR" dirty="0">
                <a:latin typeface="+mj-lt"/>
                <a:ea typeface="1HoonDdukbokki R" panose="02020603020101020101" pitchFamily="18" charset="-127"/>
                <a:cs typeface="Malgun Gothic"/>
              </a:rPr>
            </a:br>
            <a:endParaRPr lang="ko-KR" dirty="0"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6" name="Picture 85"/>
          <p:cNvPicPr/>
          <p:nvPr/>
        </p:nvPicPr>
        <p:blipFill rotWithShape="1">
          <a:blip r:embed="rId3">
            <a:lum/>
          </a:blip>
          <a:srcRect/>
          <a:stretch>
            <a:fillRect/>
          </a:stretch>
        </p:blipFill>
        <p:spPr>
          <a:xfrm>
            <a:off x="0" y="0"/>
            <a:ext cx="2575560" cy="2194560"/>
          </a:xfrm>
          <a:prstGeom prst="rect">
            <a:avLst/>
          </a:prstGeom>
        </p:spPr>
      </p:pic>
      <p:pic>
        <p:nvPicPr>
          <p:cNvPr id="88" name="Picture 87"/>
          <p:cNvPicPr/>
          <p:nvPr/>
        </p:nvPicPr>
        <p:blipFill rotWithShape="1">
          <a:blip r:embed="rId4">
            <a:lum/>
          </a:blip>
          <a:srcRect/>
          <a:stretch>
            <a:fillRect/>
          </a:stretch>
        </p:blipFill>
        <p:spPr>
          <a:xfrm>
            <a:off x="440710" y="5601268"/>
            <a:ext cx="11312968" cy="332208"/>
          </a:xfrm>
          <a:prstGeom prst="rect">
            <a:avLst/>
          </a:prstGeom>
        </p:spPr>
      </p:pic>
      <p:pic>
        <p:nvPicPr>
          <p:cNvPr id="2" name="Picture 2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FDA2E825-9FDB-4409-A899-5F57EEC902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675" y="400050"/>
            <a:ext cx="2152650" cy="21526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4616" y="579457"/>
            <a:ext cx="2350944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sz="3100" b="1" dirty="0" err="1">
                <a:solidFill>
                  <a:srgbClr val="800080"/>
                </a:solidFill>
                <a:latin typeface="+mj-lt"/>
                <a:ea typeface="1HoonDdukbokki R" panose="02020603020101020101" pitchFamily="18" charset="-127"/>
              </a:rPr>
              <a:t>유아.유치</a:t>
            </a:r>
            <a:r>
              <a:rPr lang="ko-KR" altLang="en-US" sz="3100" b="1" dirty="0">
                <a:solidFill>
                  <a:srgbClr val="800080"/>
                </a:solidFill>
                <a:latin typeface="+mj-lt"/>
                <a:ea typeface="1HoonDdukbokki R" panose="02020603020101020101" pitchFamily="18" charset="-127"/>
              </a:rPr>
              <a:t> </a:t>
            </a:r>
            <a:r>
              <a:rPr lang="en-US" altLang="ko-KR" sz="3100" b="1" dirty="0">
                <a:solidFill>
                  <a:srgbClr val="800080"/>
                </a:solidFill>
                <a:latin typeface="+mj-lt"/>
                <a:ea typeface="1HoonDdukbokki R" panose="02020603020101020101" pitchFamily="18" charset="-127"/>
              </a:rPr>
              <a:t>B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5693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800" dirty="0">
                <a:solidFill>
                  <a:srgbClr val="FF0000"/>
                </a:solidFill>
                <a:latin typeface="+mj-lt"/>
                <a:ea typeface="1HoonDdukbokki R" panose="02020603020101020101" pitchFamily="18" charset="-127"/>
              </a:rPr>
              <a:t>단어 찾기</a:t>
            </a:r>
            <a:r>
              <a:rPr lang="ko-KR" sz="4800" dirty="0"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이야기 속 단어를 찾아 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8F7619F8-693B-491E-A7E1-58FC14B607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39" y="3141769"/>
            <a:ext cx="4829383" cy="3041173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F670FDEC-C2C0-4A2F-9B6F-E95C2B879F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322" y="1872415"/>
            <a:ext cx="6782884" cy="42746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07382" y="546434"/>
            <a:ext cx="1423287" cy="1437105"/>
          </a:xfrm>
          <a:prstGeom prst="rect">
            <a:avLst/>
          </a:prstGeom>
        </p:spPr>
      </p:pic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r>
              <a:rPr lang="ko-KR" altLang="en-US" dirty="0">
                <a:latin typeface="+mj-lt"/>
              </a:rPr>
              <a:t>             </a:t>
            </a:r>
            <a:r>
              <a:rPr lang="ko-KR" altLang="en-US" sz="5400" dirty="0">
                <a:latin typeface="+mj-lt"/>
                <a:ea typeface="1HoonDdukbokki R" panose="02020603020101020101" pitchFamily="18" charset="-127"/>
              </a:rPr>
              <a:t>소리 내서 읽어 보세요.</a:t>
            </a:r>
            <a:r>
              <a:rPr lang="ko-KR" altLang="en-US" sz="5400" b="1" dirty="0">
                <a:solidFill>
                  <a:schemeClr val="bg2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 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560174"/>
            <a:ext cx="10515600" cy="4616789"/>
          </a:xfrm>
        </p:spPr>
        <p:txBody>
          <a:bodyPr>
            <a:normAutofit fontScale="40000" lnSpcReduction="20000"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Char char="•"/>
              <a:defRPr lang="en-US" altLang="ko-KR"/>
            </a:pPr>
            <a:endParaRPr lang="ko-KR" altLang="en-US" sz="15500" b="1" dirty="0">
              <a:solidFill>
                <a:schemeClr val="accent1">
                  <a:lumMod val="80000"/>
                  <a:lumOff val="20000"/>
                </a:schemeClr>
              </a:solidFill>
              <a:latin typeface="Arial Black"/>
            </a:endParaRP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kumimoji="0" lang="ko-KR" altLang="en-US" sz="21250" b="1" i="0" u="none" strike="noStrike" kern="1200" cap="none" normalizeH="0" dirty="0">
              <a:solidFill>
                <a:srgbClr val="E78AA8"/>
              </a:solidFill>
              <a:latin typeface="Arial Black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  <a:endParaRPr lang="ko-KR" altLang="en-US" sz="21250" b="1" dirty="0">
              <a:solidFill>
                <a:srgbClr val="563E11"/>
              </a:solidFill>
              <a:latin typeface="Arial Black"/>
            </a:endParaRPr>
          </a:p>
          <a:p>
            <a:pPr>
              <a:defRPr lang="en-US" altLang="ko-KR"/>
            </a:pPr>
            <a:endParaRPr lang="ko-KR" altLang="en-US" sz="15500" b="1" dirty="0">
              <a:latin typeface="Arial Blac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5145" y="2050382"/>
            <a:ext cx="3743158" cy="367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2200"/>
          </a:p>
        </p:txBody>
      </p:sp>
      <p:sp>
        <p:nvSpPr>
          <p:cNvPr id="6" name="TextBox 5"/>
          <p:cNvSpPr txBox="1"/>
          <p:nvPr/>
        </p:nvSpPr>
        <p:spPr>
          <a:xfrm>
            <a:off x="1732278" y="2189735"/>
            <a:ext cx="2889417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lang="ko-KR" altLang="en-US" sz="6600" b="1">
                <a:solidFill>
                  <a:srgbClr val="C00000"/>
                </a:solidFill>
                <a:latin typeface="Arial Black"/>
              </a:rPr>
              <a:t>가오리</a:t>
            </a:r>
            <a:endParaRPr lang="ko-KR" altLang="en-US" sz="6600" b="1" dirty="0">
              <a:solidFill>
                <a:srgbClr val="C00000"/>
              </a:solidFill>
              <a:latin typeface="Arial Black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71290" y="2189735"/>
            <a:ext cx="2874364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lang="ko-KR" altLang="en-US" sz="6600" b="1" dirty="0">
                <a:solidFill>
                  <a:schemeClr val="accent2">
                    <a:lumMod val="75000"/>
                  </a:schemeClr>
                </a:solidFill>
                <a:latin typeface="Arial Black"/>
              </a:rPr>
              <a:t>너구리</a:t>
            </a:r>
            <a:endParaRPr kumimoji="0" lang="ko-KR" altLang="en-US" sz="6600" b="1" i="0" u="none" strike="noStrike" kern="1200" cap="none" normalizeH="0" dirty="0">
              <a:solidFill>
                <a:schemeClr val="accent2">
                  <a:lumMod val="75000"/>
                </a:schemeClr>
              </a:solidFill>
              <a:latin typeface="Arial Blac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61203" y="2072494"/>
            <a:ext cx="210684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6600" b="1" dirty="0">
                <a:solidFill>
                  <a:schemeClr val="accent4">
                    <a:lumMod val="75000"/>
                  </a:schemeClr>
                </a:solidFill>
                <a:latin typeface="Arial Black"/>
              </a:rPr>
              <a:t>다리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14131" y="4331441"/>
            <a:ext cx="288941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6600" b="1" dirty="0">
                <a:solidFill>
                  <a:schemeClr val="accent1">
                    <a:lumMod val="75000"/>
                  </a:schemeClr>
                </a:solidFill>
                <a:latin typeface="Arial Black"/>
              </a:rPr>
              <a:t>라디오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C810764E-222B-430D-911C-522F2F2CBE3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A94D78-491E-4FDC-A746-FA28BCB3AF7B}"/>
              </a:ext>
            </a:extLst>
          </p:cNvPr>
          <p:cNvSpPr txBox="1"/>
          <p:nvPr/>
        </p:nvSpPr>
        <p:spPr>
          <a:xfrm>
            <a:off x="7278138" y="4157957"/>
            <a:ext cx="19430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accent6">
                    <a:lumMod val="75000"/>
                  </a:schemeClr>
                </a:solidFill>
              </a:rPr>
              <a:t>오리</a:t>
            </a:r>
            <a:endParaRPr lang="en-US" sz="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1"/>
      <p:bldP spid="8" grpId="2"/>
      <p:bldP spid="9" grpId="3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DCA70-7479-4D5B-8566-3D49B74AE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564" y="145144"/>
            <a:ext cx="11346872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ko-KR" altLang="en-US" sz="3200" dirty="0">
                <a:solidFill>
                  <a:schemeClr val="accent5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 </a:t>
            </a:r>
            <a:r>
              <a:rPr lang="en-US" altLang="ko-KR" sz="3200" dirty="0">
                <a:solidFill>
                  <a:schemeClr val="accent5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3200" dirty="0">
                <a:solidFill>
                  <a:schemeClr val="accent5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뒤뚱뒤뚱 아기 오리</a:t>
            </a:r>
            <a:r>
              <a:rPr lang="en-US" altLang="ko-KR" sz="3200" dirty="0">
                <a:solidFill>
                  <a:schemeClr val="accent5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&gt;</a:t>
            </a:r>
            <a:r>
              <a:rPr lang="ko-KR" altLang="en-US" sz="3200" dirty="0">
                <a:solidFill>
                  <a:schemeClr val="accent5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 노래를 들어 봐요</a:t>
            </a:r>
            <a:r>
              <a:rPr lang="en-US" altLang="ko-KR" sz="3200" dirty="0">
                <a:solidFill>
                  <a:schemeClr val="accent5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. ‘</a:t>
            </a:r>
            <a:r>
              <a:rPr lang="ko-KR" altLang="en-US" sz="3200" dirty="0">
                <a:solidFill>
                  <a:schemeClr val="accent5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오리</a:t>
            </a:r>
            <a:r>
              <a:rPr lang="en-US" altLang="ko-KR" sz="3200" dirty="0">
                <a:solidFill>
                  <a:schemeClr val="accent5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’</a:t>
            </a:r>
            <a:r>
              <a:rPr lang="ko-KR" altLang="en-US" sz="3200" dirty="0">
                <a:solidFill>
                  <a:schemeClr val="accent5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에 동그라미 해 봐요</a:t>
            </a:r>
            <a:r>
              <a:rPr lang="en-US" altLang="ko-KR" sz="3200" dirty="0">
                <a:solidFill>
                  <a:schemeClr val="accent5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. </a:t>
            </a:r>
            <a:br>
              <a:rPr lang="en-US" altLang="ko-KR" sz="3200" dirty="0">
                <a:solidFill>
                  <a:schemeClr val="accent5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</a:br>
            <a:r>
              <a:rPr lang="en-US" altLang="ko-KR" sz="3200" dirty="0">
                <a:solidFill>
                  <a:schemeClr val="accent5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    </a:t>
            </a:r>
            <a:r>
              <a:rPr lang="ko-KR" altLang="en-US" sz="3200" dirty="0">
                <a:solidFill>
                  <a:schemeClr val="accent5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아기 오리가 어디에 가나요</a:t>
            </a:r>
            <a:r>
              <a:rPr lang="en-US" altLang="ko-KR" sz="3200" dirty="0">
                <a:solidFill>
                  <a:schemeClr val="accent5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? </a:t>
            </a:r>
            <a:r>
              <a:rPr lang="ko-KR" altLang="en-US" sz="3200" dirty="0">
                <a:solidFill>
                  <a:schemeClr val="accent5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아기 오리가 무엇을 하나요</a:t>
            </a:r>
            <a:r>
              <a:rPr lang="en-US" altLang="ko-KR" sz="3200" dirty="0">
                <a:solidFill>
                  <a:schemeClr val="accent5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?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DDF258-1B00-440E-86F3-90C3ADB436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Online Media 3" title="￫ﾒﾤ￫ﾚﾱ￫ﾒﾤ￫ﾚﾱ ￬ﾕﾄ￪ﾸﾰ￬ﾘﾤ￫ﾦﾬ1￭ﾕﾙ￫ﾅﾄ￪ﾵﾭ￬ﾖﾴ">
            <a:hlinkClick r:id="" action="ppaction://media"/>
            <a:extLst>
              <a:ext uri="{FF2B5EF4-FFF2-40B4-BE49-F238E27FC236}">
                <a16:creationId xmlns:a16="http://schemas.microsoft.com/office/drawing/2014/main" id="{7AA71FD2-5514-4D34-AD24-AF4D2BD896F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956926" y="1819645"/>
            <a:ext cx="5630884" cy="41043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1F5976-2C94-4A93-A036-ADE6764412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57" y="1644870"/>
            <a:ext cx="5212707" cy="4489161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43A62A7-E878-4B26-B51E-EDD0F3A79826}"/>
              </a:ext>
            </a:extLst>
          </p:cNvPr>
          <p:cNvSpPr/>
          <p:nvPr/>
        </p:nvSpPr>
        <p:spPr>
          <a:xfrm>
            <a:off x="2787558" y="3889450"/>
            <a:ext cx="556592" cy="38762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ABA50A0-C55F-446A-8EE0-1C083EDE119A}"/>
              </a:ext>
            </a:extLst>
          </p:cNvPr>
          <p:cNvSpPr/>
          <p:nvPr/>
        </p:nvSpPr>
        <p:spPr>
          <a:xfrm>
            <a:off x="3095672" y="1918788"/>
            <a:ext cx="556592" cy="38762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DE28993-4D80-419F-B48A-85780A8508A8}"/>
              </a:ext>
            </a:extLst>
          </p:cNvPr>
          <p:cNvSpPr/>
          <p:nvPr/>
        </p:nvSpPr>
        <p:spPr>
          <a:xfrm>
            <a:off x="2954222" y="2441351"/>
            <a:ext cx="556592" cy="38762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B1694A6B-1785-428B-A4E6-21FFD6989CA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025944-6B8E-479D-87F9-46B27402C7A4}"/>
              </a:ext>
            </a:extLst>
          </p:cNvPr>
          <p:cNvSpPr txBox="1"/>
          <p:nvPr/>
        </p:nvSpPr>
        <p:spPr>
          <a:xfrm>
            <a:off x="6959014" y="5852363"/>
            <a:ext cx="4134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https://www.youtube.com/watch?v=Mz9NKOljyDA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382688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406986" y="843653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65422" y="953773"/>
            <a:ext cx="2743200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오늘 배운 단어에서 어떤 자음을 찾을 수 있나요?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네.</a:t>
            </a:r>
          </a:p>
          <a:p>
            <a:r>
              <a:rPr lang="ko-KR" altLang="en-US" dirty="0">
                <a:ea typeface="맑은 고딕"/>
                <a:cs typeface="Arial"/>
              </a:rPr>
              <a:t>모두 </a:t>
            </a:r>
            <a:r>
              <a:rPr lang="ko-KR" altLang="en-US" sz="3200" b="1" dirty="0" err="1">
                <a:solidFill>
                  <a:srgbClr val="FF0000"/>
                </a:solidFill>
                <a:ea typeface="맑은 고딕"/>
                <a:cs typeface="Arial"/>
              </a:rPr>
              <a:t>ㄹ</a:t>
            </a:r>
            <a:r>
              <a:rPr lang="ko-KR" altLang="en-US" dirty="0" err="1">
                <a:ea typeface="맑은 고딕"/>
                <a:cs typeface="Arial"/>
              </a:rPr>
              <a:t>자음이</a:t>
            </a:r>
            <a:r>
              <a:rPr lang="ko-KR" altLang="en-US" dirty="0">
                <a:ea typeface="맑은 고딕"/>
                <a:cs typeface="Arial"/>
              </a:rPr>
              <a:t> 나와요.</a:t>
            </a:r>
          </a:p>
          <a:p>
            <a:r>
              <a:rPr lang="ko-KR" altLang="en-US" dirty="0">
                <a:ea typeface="맑은 고딕"/>
                <a:cs typeface="Arial"/>
              </a:rPr>
              <a:t>다 함께 </a:t>
            </a:r>
            <a:r>
              <a:rPr lang="en-US" altLang="ko-KR" dirty="0">
                <a:ea typeface="맑은 고딕"/>
                <a:cs typeface="Arial"/>
              </a:rPr>
              <a:t>‘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리을</a:t>
            </a:r>
            <a:r>
              <a:rPr lang="en-US" altLang="ko-KR" sz="2000" dirty="0">
                <a:solidFill>
                  <a:srgbClr val="FFC000"/>
                </a:solidFill>
                <a:ea typeface="맑은 고딕"/>
                <a:cs typeface="Arial"/>
              </a:rPr>
              <a:t>’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하고 말하면서 순서에 따라 써 볼까요?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en-US" dirty="0"/>
              <a:t>(</a:t>
            </a:r>
            <a:r>
              <a:rPr lang="ko-KR" altLang="en-US" dirty="0"/>
              <a:t>클릭</a:t>
            </a:r>
            <a:r>
              <a:rPr lang="en-US" altLang="ko-KR" dirty="0"/>
              <a:t>-</a:t>
            </a:r>
            <a:r>
              <a:rPr lang="ko-KR" altLang="en-US" dirty="0"/>
              <a:t>동영상 재생</a:t>
            </a:r>
            <a:r>
              <a:rPr lang="en-US" altLang="ko-KR" dirty="0"/>
              <a:t>)</a:t>
            </a:r>
            <a:endParaRPr lang="en-US" dirty="0"/>
          </a:p>
          <a:p>
            <a:endParaRPr lang="ko-KR" altLang="en-US" dirty="0">
              <a:ea typeface="맑은 고딕"/>
              <a:cs typeface="Arial"/>
            </a:endParaRP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B256444D-8A80-4A7B-8388-E6B35E42C0D5}"/>
              </a:ext>
            </a:extLst>
          </p:cNvPr>
          <p:cNvSpPr/>
          <p:nvPr/>
        </p:nvSpPr>
        <p:spPr>
          <a:xfrm>
            <a:off x="406986" y="4163627"/>
            <a:ext cx="2746076" cy="191800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D1F484-35C7-4D41-9F03-4B5670F299A1}"/>
              </a:ext>
            </a:extLst>
          </p:cNvPr>
          <p:cNvSpPr txBox="1"/>
          <p:nvPr/>
        </p:nvSpPr>
        <p:spPr>
          <a:xfrm>
            <a:off x="543935" y="4489799"/>
            <a:ext cx="230317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ㄹ</a:t>
            </a:r>
            <a:r>
              <a:rPr lang="ko-KR" altLang="en-US" dirty="0"/>
              <a:t>로 만들 수 있는 단어들을</a:t>
            </a:r>
            <a:endParaRPr lang="en-US" altLang="ko-KR" dirty="0"/>
          </a:p>
          <a:p>
            <a:r>
              <a:rPr lang="ko-KR" altLang="en-US" dirty="0"/>
              <a:t>함께 따라 읽어 봐요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5" name="Moviecreator_5-8-2020_80559_PM">
            <a:hlinkClick r:id="" action="ppaction://media"/>
            <a:extLst>
              <a:ext uri="{FF2B5EF4-FFF2-40B4-BE49-F238E27FC236}">
                <a16:creationId xmlns:a16="http://schemas.microsoft.com/office/drawing/2014/main" id="{892107D1-A19C-44CD-84E1-23AD1CC8D6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96760" y="681037"/>
            <a:ext cx="778827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96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1" y="2974019"/>
            <a:ext cx="3168503" cy="167788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dirty="0">
                <a:ea typeface="맑은 고딕"/>
                <a:cs typeface="Arial"/>
              </a:rPr>
              <a:t>하나</a:t>
            </a:r>
            <a:r>
              <a:rPr lang="en-US" altLang="ko-KR" dirty="0">
                <a:ea typeface="맑은 고딕"/>
                <a:cs typeface="Arial"/>
              </a:rPr>
              <a:t>, </a:t>
            </a:r>
            <a:r>
              <a:rPr lang="ko-KR" altLang="en-US" dirty="0">
                <a:ea typeface="맑은 고딕"/>
                <a:cs typeface="Arial"/>
              </a:rPr>
              <a:t>둘 순서에 따라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3600" b="1" dirty="0" err="1">
                <a:solidFill>
                  <a:srgbClr val="FF0000"/>
                </a:solidFill>
                <a:ea typeface="맑은 고딕"/>
                <a:cs typeface="Arial"/>
              </a:rPr>
              <a:t>ㄹ</a:t>
            </a:r>
            <a:r>
              <a:rPr lang="ko-KR" altLang="en-US" sz="2000" dirty="0" err="1">
                <a:ea typeface="맑은 고딕"/>
                <a:cs typeface="Arial"/>
              </a:rPr>
              <a:t>을</a:t>
            </a:r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 </a:t>
            </a:r>
            <a:r>
              <a:rPr lang="ko-KR" altLang="en-US" dirty="0"/>
              <a:t>알록달록</a:t>
            </a:r>
            <a:endParaRPr lang="en-US" altLang="ko-KR" dirty="0"/>
          </a:p>
          <a:p>
            <a:r>
              <a:rPr lang="ko-KR" altLang="en-US" dirty="0"/>
              <a:t>색연필로 따라 써 봐요</a:t>
            </a:r>
            <a:r>
              <a:rPr lang="en-US" altLang="ko-KR" dirty="0"/>
              <a:t>!</a:t>
            </a:r>
            <a:r>
              <a:rPr lang="ko-KR" altLang="en-US" dirty="0"/>
              <a:t> </a:t>
            </a:r>
            <a:endParaRPr lang="en-US" altLang="ko-KR" dirty="0"/>
          </a:p>
        </p:txBody>
      </p:sp>
      <p:pic>
        <p:nvPicPr>
          <p:cNvPr id="5" name="Picture 4" descr="A close up of a device&#10;&#10;Description automatically generated">
            <a:extLst>
              <a:ext uri="{FF2B5EF4-FFF2-40B4-BE49-F238E27FC236}">
                <a16:creationId xmlns:a16="http://schemas.microsoft.com/office/drawing/2014/main" id="{4DF9CA94-3A14-4D21-8A7D-A3D7FED68B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538" y="78105"/>
            <a:ext cx="4320540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82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8004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>
                <a:solidFill>
                  <a:srgbClr val="C00000"/>
                </a:solidFill>
                <a:ea typeface="맑은 고딕"/>
                <a:cs typeface="Arial"/>
              </a:rPr>
              <a:t>ㄹ</a:t>
            </a:r>
            <a:r>
              <a:rPr lang="ko-KR" altLang="en-US" dirty="0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</a:t>
            </a:r>
            <a:r>
              <a:rPr lang="ko-KR" altLang="en-US" dirty="0">
                <a:ea typeface="맑은 고딕"/>
                <a:cs typeface="Arial"/>
              </a:rPr>
              <a:t> </a:t>
            </a:r>
            <a:r>
              <a:rPr lang="ko-KR" altLang="en-US" sz="3600" b="1" dirty="0">
                <a:solidFill>
                  <a:srgbClr val="FFFF00"/>
                </a:solidFill>
                <a:ea typeface="맑은 고딕"/>
                <a:cs typeface="Arial"/>
              </a:rPr>
              <a:t>ㅏ</a:t>
            </a:r>
            <a:r>
              <a:rPr lang="ko-KR" altLang="en-US" dirty="0">
                <a:ea typeface="맑은 고딕"/>
                <a:cs typeface="Arial"/>
              </a:rPr>
              <a:t>가 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rgbClr val="FF0000"/>
                </a:solidFill>
                <a:ea typeface="맑은 고딕"/>
                <a:cs typeface="Arial"/>
              </a:rPr>
              <a:t>라</a:t>
            </a:r>
            <a:r>
              <a:rPr lang="ko-KR" altLang="en-US" sz="48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r>
              <a:rPr lang="ko-KR" altLang="en-US" sz="4800" b="1" dirty="0">
                <a:solidFill>
                  <a:srgbClr val="C00000"/>
                </a:solidFill>
                <a:ea typeface="맑은 고딕"/>
                <a:cs typeface="Arial"/>
              </a:rPr>
              <a:t>디</a:t>
            </a:r>
            <a:r>
              <a:rPr lang="ko-KR" altLang="en-US" sz="48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r>
              <a:rPr lang="ko-KR" altLang="en-US" sz="4800" b="1" dirty="0">
                <a:solidFill>
                  <a:srgbClr val="FF9933"/>
                </a:solidFill>
                <a:ea typeface="맑은 고딕"/>
                <a:cs typeface="Arial"/>
              </a:rPr>
              <a:t>오</a:t>
            </a:r>
            <a:endParaRPr lang="en-US" altLang="ko-KR" sz="4800" b="1" dirty="0">
              <a:solidFill>
                <a:srgbClr val="FF9933"/>
              </a:solidFill>
              <a:ea typeface="맑은 고딕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8291EB8B-BD97-4FD2-B8FF-9E4EF679C2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780" y="85725"/>
            <a:ext cx="428244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95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674531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3108572" cy="18103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4000" b="1" dirty="0">
                <a:solidFill>
                  <a:srgbClr val="FFFF00"/>
                </a:solidFill>
                <a:ea typeface="맑은 고딕"/>
                <a:cs typeface="Arial"/>
              </a:rPr>
              <a:t>ㄹ</a:t>
            </a:r>
            <a:r>
              <a:rPr lang="ko-KR" altLang="en-US" dirty="0">
                <a:ea typeface="맑은 고딕"/>
                <a:cs typeface="Arial"/>
              </a:rPr>
              <a:t>과 </a:t>
            </a:r>
            <a:r>
              <a:rPr lang="ko-KR" altLang="en-US" sz="36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ㅔ</a:t>
            </a:r>
            <a:r>
              <a:rPr lang="ko-KR" altLang="en-US" dirty="0">
                <a:ea typeface="맑은 고딕"/>
                <a:cs typeface="Arial"/>
              </a:rPr>
              <a:t>가</a:t>
            </a:r>
            <a:r>
              <a:rPr lang="ko-KR" altLang="en-US" sz="3200" b="1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4"/>
                </a:solidFill>
                <a:ea typeface="맑은 고딕"/>
                <a:cs typeface="Arial"/>
              </a:rPr>
              <a:t>레 몬 </a:t>
            </a:r>
            <a:endParaRPr lang="en-US" altLang="ko-KR" sz="4800" b="1" dirty="0">
              <a:solidFill>
                <a:schemeClr val="accent4"/>
              </a:solidFill>
              <a:ea typeface="맑은 고딕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8" name="Picture 7" descr="A picture containing food&#10;&#10;Description automatically generated">
            <a:extLst>
              <a:ext uri="{FF2B5EF4-FFF2-40B4-BE49-F238E27FC236}">
                <a16:creationId xmlns:a16="http://schemas.microsoft.com/office/drawing/2014/main" id="{4C668162-D414-4405-9883-26587943C5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676" y="78105"/>
            <a:ext cx="4320540" cy="60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575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674531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3108572" cy="18620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4000" b="1" dirty="0">
                <a:solidFill>
                  <a:srgbClr val="FFFF00"/>
                </a:solidFill>
                <a:ea typeface="맑은 고딕"/>
                <a:cs typeface="Arial"/>
              </a:rPr>
              <a:t>ㄹ</a:t>
            </a:r>
            <a:r>
              <a:rPr lang="ko-KR" altLang="en-US" dirty="0">
                <a:ea typeface="맑은 고딕"/>
                <a:cs typeface="Arial"/>
              </a:rPr>
              <a:t>과 </a:t>
            </a:r>
            <a:r>
              <a:rPr lang="en-US" altLang="ko-KR" sz="36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l</a:t>
            </a:r>
            <a:r>
              <a:rPr lang="ko-KR" altLang="en-US" dirty="0">
                <a:ea typeface="맑은 고딕"/>
                <a:cs typeface="Arial"/>
              </a:rPr>
              <a:t>가</a:t>
            </a:r>
            <a:r>
              <a:rPr lang="ko-KR" altLang="en-US" sz="3200" b="1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4"/>
                </a:solidFill>
                <a:ea typeface="맑은 고딕"/>
                <a:cs typeface="Arial"/>
              </a:rPr>
              <a:t>리 본 </a:t>
            </a:r>
            <a:endParaRPr lang="en-US" altLang="ko-KR" sz="4800" b="1" dirty="0">
              <a:solidFill>
                <a:schemeClr val="accent4"/>
              </a:solidFill>
              <a:ea typeface="맑은 고딕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4" name="Picture 3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EBF738BF-0867-45FA-A71A-BB49060921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731" y="62865"/>
            <a:ext cx="4404360" cy="606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71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63A5030C-FB5A-4050-9633-2A71D56A1EC9}"/>
              </a:ext>
            </a:extLst>
          </p:cNvPr>
          <p:cNvSpPr/>
          <p:nvPr/>
        </p:nvSpPr>
        <p:spPr>
          <a:xfrm>
            <a:off x="138898" y="1476552"/>
            <a:ext cx="1856520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DE5A9A-C0C4-4011-844A-CAA5FA1E3206}"/>
              </a:ext>
            </a:extLst>
          </p:cNvPr>
          <p:cNvSpPr txBox="1"/>
          <p:nvPr/>
        </p:nvSpPr>
        <p:spPr>
          <a:xfrm>
            <a:off x="91097" y="2063642"/>
            <a:ext cx="16081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BA08C8"/>
                </a:solidFill>
              </a:rPr>
              <a:t>그림에 맞는 </a:t>
            </a:r>
            <a:endParaRPr lang="en-US" altLang="ko-KR" sz="2000" dirty="0">
              <a:solidFill>
                <a:srgbClr val="BA08C8"/>
              </a:solidFill>
            </a:endParaRPr>
          </a:p>
          <a:p>
            <a:r>
              <a:rPr lang="ko-KR" altLang="en-US" sz="2000" dirty="0">
                <a:solidFill>
                  <a:srgbClr val="BA08C8"/>
                </a:solidFill>
              </a:rPr>
              <a:t>단어에</a:t>
            </a:r>
            <a:endParaRPr lang="en-US" altLang="ko-KR" sz="2000" dirty="0">
              <a:solidFill>
                <a:srgbClr val="BA08C8"/>
              </a:solidFill>
            </a:endParaRPr>
          </a:p>
          <a:p>
            <a:r>
              <a:rPr lang="ko-KR" altLang="en-US" sz="2000" dirty="0">
                <a:solidFill>
                  <a:srgbClr val="BA08C8"/>
                </a:solidFill>
              </a:rPr>
              <a:t>선을 그어요</a:t>
            </a:r>
            <a:r>
              <a:rPr lang="en-US" altLang="ko-KR" dirty="0"/>
              <a:t>.</a:t>
            </a:r>
          </a:p>
        </p:txBody>
      </p:sp>
      <p:pic>
        <p:nvPicPr>
          <p:cNvPr id="5" name="Picture 4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4D3D27CD-A15A-4FA2-8922-33AA7116BF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261" y="0"/>
            <a:ext cx="5631049" cy="604266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7F01B5F-589C-4898-B903-BB454BDA07D6}"/>
              </a:ext>
            </a:extLst>
          </p:cNvPr>
          <p:cNvCxnSpPr/>
          <p:nvPr/>
        </p:nvCxnSpPr>
        <p:spPr>
          <a:xfrm>
            <a:off x="6013174" y="1252330"/>
            <a:ext cx="1093304" cy="182697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A0D1680-BDB8-4F7A-8CA4-1A6699F7164D}"/>
              </a:ext>
            </a:extLst>
          </p:cNvPr>
          <p:cNvCxnSpPr/>
          <p:nvPr/>
        </p:nvCxnSpPr>
        <p:spPr>
          <a:xfrm>
            <a:off x="6013174" y="3079305"/>
            <a:ext cx="1093304" cy="173123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52AB49F-A7B3-4597-BECE-C4D132097A6B}"/>
              </a:ext>
            </a:extLst>
          </p:cNvPr>
          <p:cNvCxnSpPr/>
          <p:nvPr/>
        </p:nvCxnSpPr>
        <p:spPr>
          <a:xfrm flipV="1">
            <a:off x="6013174" y="1252330"/>
            <a:ext cx="1093304" cy="355820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42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Google Shape;99;p3">
            <a:extLst>
              <a:ext uri="{FF2B5EF4-FFF2-40B4-BE49-F238E27FC236}">
                <a16:creationId xmlns:a16="http://schemas.microsoft.com/office/drawing/2014/main" id="{54C86769-FD05-42E4-8ACA-5AB9EA12559B}"/>
              </a:ext>
            </a:extLst>
          </p:cNvPr>
          <p:cNvSpPr txBox="1">
            <a:spLocks/>
          </p:cNvSpPr>
          <p:nvPr/>
        </p:nvSpPr>
        <p:spPr>
          <a:xfrm>
            <a:off x="151349" y="769446"/>
            <a:ext cx="4199313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  <a:latin typeface="+mj-lt"/>
              </a:rPr>
              <a:t> </a:t>
            </a:r>
            <a:r>
              <a:rPr lang="ko-KR" altLang="en-US" sz="5400" kern="0" dirty="0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동화 속으로</a:t>
            </a:r>
            <a: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 </a:t>
            </a: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 </a:t>
            </a:r>
            <a:b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</a:br>
            <a: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   </a:t>
            </a:r>
            <a:r>
              <a:rPr lang="ko-KR" altLang="en-US" sz="3600" b="1" kern="0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나</a:t>
            </a:r>
            <a:r>
              <a:rPr lang="ko-KR" altLang="en-US" sz="3600" kern="0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는 누구일까</a:t>
            </a:r>
            <a:r>
              <a:rPr lang="en-US" altLang="ko-KR" sz="3600" kern="0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?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B1BD3FD4-F1CF-41EF-910F-5414B290C24F}"/>
              </a:ext>
            </a:extLst>
          </p:cNvPr>
          <p:cNvSpPr/>
          <p:nvPr/>
        </p:nvSpPr>
        <p:spPr>
          <a:xfrm>
            <a:off x="838199" y="2989719"/>
            <a:ext cx="2852651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71E2A-87EE-4D20-8975-9E64E1C6952C}"/>
              </a:ext>
            </a:extLst>
          </p:cNvPr>
          <p:cNvSpPr txBox="1"/>
          <p:nvPr/>
        </p:nvSpPr>
        <p:spPr>
          <a:xfrm>
            <a:off x="940390" y="3576809"/>
            <a:ext cx="244810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+mj-lt"/>
                <a:ea typeface="1HoonDdukbokki R" panose="02020603020101020101" pitchFamily="18" charset="-127"/>
              </a:rPr>
              <a:t>선생님이 들려 주는 </a:t>
            </a:r>
            <a:endParaRPr lang="en-US" altLang="ko-KR" sz="2000" dirty="0">
              <a:latin typeface="+mj-lt"/>
              <a:ea typeface="1HoonDdukbokki R" panose="02020603020101020101" pitchFamily="18" charset="-127"/>
            </a:endParaRPr>
          </a:p>
          <a:p>
            <a:r>
              <a:rPr lang="ko-KR" altLang="en-US" sz="2000" dirty="0">
                <a:latin typeface="+mj-lt"/>
                <a:ea typeface="1HoonDdukbokki R" panose="02020603020101020101" pitchFamily="18" charset="-127"/>
              </a:rPr>
              <a:t>이야기를 잘 듣고 </a:t>
            </a:r>
            <a:endParaRPr lang="en-US" altLang="ko-KR" sz="2000" dirty="0">
              <a:latin typeface="+mj-lt"/>
              <a:ea typeface="1HoonDdukbokki R" panose="02020603020101020101" pitchFamily="18" charset="-127"/>
            </a:endParaRPr>
          </a:p>
          <a:p>
            <a:r>
              <a:rPr lang="ko-KR" altLang="en-US" sz="2000" dirty="0">
                <a:latin typeface="+mj-lt"/>
                <a:ea typeface="1HoonDdukbokki R" panose="02020603020101020101" pitchFamily="18" charset="-127"/>
              </a:rPr>
              <a:t>이야기해요</a:t>
            </a:r>
            <a:r>
              <a:rPr lang="en-US" altLang="ko-KR" sz="2000" dirty="0">
                <a:latin typeface="+mj-lt"/>
                <a:ea typeface="1HoonDdukbokki R" panose="02020603020101020101" pitchFamily="18" charset="-127"/>
              </a:rPr>
              <a:t>.</a:t>
            </a:r>
            <a:endParaRPr lang="en-US" sz="2000" dirty="0">
              <a:latin typeface="+mj-lt"/>
              <a:ea typeface="1HoonDdukbokki R" panose="02020603020101020101" pitchFamily="18" charset="-127"/>
            </a:endParaRPr>
          </a:p>
        </p:txBody>
      </p:sp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F90A113E-02EA-41EE-A471-93B9BD88E4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396" y="184102"/>
            <a:ext cx="6346621" cy="59928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00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34384" y="187657"/>
            <a:ext cx="11800246" cy="5700782"/>
          </a:xfrm>
          <a:prstGeom prst="rect">
            <a:avLst/>
          </a:prstGeom>
        </p:spPr>
      </p:pic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endParaRPr lang="ko-KR" altLang="en-US" dirty="0">
              <a:solidFill>
                <a:schemeClr val="accent1">
                  <a:lumMod val="50000"/>
                </a:schemeClr>
              </a:solidFill>
              <a:latin typeface="+mj-lt"/>
              <a:ea typeface="Malgun Gothic"/>
              <a:cs typeface="Malgun Gothic"/>
            </a:endParaRPr>
          </a:p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  <a:latin typeface="+mj-lt"/>
                <a:ea typeface="Malgun Gothic"/>
                <a:cs typeface="Malgun Gothic"/>
              </a:rPr>
              <a:t>   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한 주간 우리 친구들 잘 지냈나요?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            이름 불러 볼게요!</a:t>
            </a: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dirty="0"/>
              <a:t>          </a:t>
            </a:r>
          </a:p>
          <a:p>
            <a:pPr marL="22860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646261" y="2199280"/>
            <a:ext cx="2175112" cy="54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김 하 임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324224" y="2668671"/>
            <a:ext cx="2924342" cy="539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/>
              <a:t>박 하 온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026987" y="3654592"/>
            <a:ext cx="2389605" cy="544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노 영 수 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939881" y="3988803"/>
            <a:ext cx="2172369" cy="543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이 하 람</a:t>
            </a:r>
          </a:p>
        </p:txBody>
      </p:sp>
    </p:spTree>
    <p:extLst>
      <p:ext uri="{BB962C8B-B14F-4D97-AF65-F5344CB8AC3E}">
        <p14:creationId xmlns:p14="http://schemas.microsoft.com/office/powerpoint/2010/main" val="3519445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 animBg="1"/>
      <p:bldP spid="104" grpId="0"/>
      <p:bldP spid="10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B1BD3FD4-F1CF-41EF-910F-5414B290C24F}"/>
              </a:ext>
            </a:extLst>
          </p:cNvPr>
          <p:cNvSpPr/>
          <p:nvPr/>
        </p:nvSpPr>
        <p:spPr>
          <a:xfrm>
            <a:off x="838199" y="2989719"/>
            <a:ext cx="3442856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71E2A-87EE-4D20-8975-9E64E1C6952C}"/>
              </a:ext>
            </a:extLst>
          </p:cNvPr>
          <p:cNvSpPr txBox="1"/>
          <p:nvPr/>
        </p:nvSpPr>
        <p:spPr>
          <a:xfrm>
            <a:off x="840331" y="3616573"/>
            <a:ext cx="32111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시큼한 </a:t>
            </a:r>
            <a:r>
              <a:rPr lang="ko-KR" altLang="en-US" sz="4400" dirty="0">
                <a:solidFill>
                  <a:srgbClr val="DFDA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레 몬</a:t>
            </a:r>
            <a:endParaRPr lang="en-US" sz="3600" dirty="0">
              <a:solidFill>
                <a:srgbClr val="DFDA00"/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>
                <a:solidFill>
                  <a:schemeClr val="accent4">
                    <a:lumMod val="70000"/>
                  </a:schemeClr>
                </a:solidFill>
              </a:rPr>
              <a:t>1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3B6748E3-CCA5-4F6D-B86C-80F6EA3193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648" y="363763"/>
            <a:ext cx="5758003" cy="5823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355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B1BD3FD4-F1CF-41EF-910F-5414B290C24F}"/>
              </a:ext>
            </a:extLst>
          </p:cNvPr>
          <p:cNvSpPr/>
          <p:nvPr/>
        </p:nvSpPr>
        <p:spPr>
          <a:xfrm>
            <a:off x="591766" y="2743201"/>
            <a:ext cx="3476493" cy="261399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71E2A-87EE-4D20-8975-9E64E1C6952C}"/>
              </a:ext>
            </a:extLst>
          </p:cNvPr>
          <p:cNvSpPr txBox="1"/>
          <p:nvPr/>
        </p:nvSpPr>
        <p:spPr>
          <a:xfrm>
            <a:off x="498051" y="3447296"/>
            <a:ext cx="33986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지금 레몬 요정의</a:t>
            </a:r>
            <a:endParaRPr lang="en-US" altLang="ko-KR" sz="3200" dirty="0">
              <a:solidFill>
                <a:schemeClr val="accent2">
                  <a:lumMod val="75000"/>
                </a:schemeClr>
              </a:solidFill>
              <a:latin typeface="+mj-lt"/>
              <a:ea typeface="1HoonDdukbokki R" panose="02020603020101020101" pitchFamily="18" charset="-127"/>
            </a:endParaRPr>
          </a:p>
          <a:p>
            <a:r>
              <a:rPr lang="ko-KR" altLang="en-US" sz="32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기분은 </a:t>
            </a:r>
            <a:r>
              <a:rPr lang="ko-KR" altLang="en-US" sz="3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어떤가요</a:t>
            </a:r>
            <a:r>
              <a:rPr lang="en-US" altLang="ko-KR" sz="32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?</a:t>
            </a:r>
            <a:endParaRPr lang="en-US" sz="3200" dirty="0">
              <a:solidFill>
                <a:srgbClr val="DFDA00"/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2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9D6E065D-A739-47B7-A9CF-1CD2C15EF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135" y="369442"/>
            <a:ext cx="5861047" cy="58075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8B4AE1A-C981-459B-AAE2-1DB6406C219B}"/>
              </a:ext>
            </a:extLst>
          </p:cNvPr>
          <p:cNvSpPr txBox="1"/>
          <p:nvPr/>
        </p:nvSpPr>
        <p:spPr>
          <a:xfrm>
            <a:off x="10257182" y="5188215"/>
            <a:ext cx="1992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BA08C8"/>
                </a:solidFill>
                <a:latin typeface="+mj-lt"/>
                <a:ea typeface="1HoonDdukbokki R" panose="02020603020101020101" pitchFamily="18" charset="-127"/>
              </a:rPr>
              <a:t>내가 좋아하는</a:t>
            </a:r>
            <a:endParaRPr lang="en-US" altLang="ko-KR" dirty="0">
              <a:solidFill>
                <a:srgbClr val="BA08C8"/>
              </a:solidFill>
              <a:latin typeface="+mj-lt"/>
              <a:ea typeface="1HoonDdukbokki R" panose="02020603020101020101" pitchFamily="18" charset="-127"/>
            </a:endParaRPr>
          </a:p>
          <a:p>
            <a:r>
              <a:rPr lang="ko-KR" altLang="en-US" dirty="0">
                <a:solidFill>
                  <a:srgbClr val="BA08C8"/>
                </a:solidFill>
                <a:latin typeface="+mj-lt"/>
                <a:ea typeface="1HoonDdukbokki R" panose="02020603020101020101" pitchFamily="18" charset="-127"/>
              </a:rPr>
              <a:t>과일을 말해 봐요</a:t>
            </a:r>
            <a:r>
              <a:rPr lang="en-US" altLang="ko-KR" dirty="0">
                <a:solidFill>
                  <a:srgbClr val="BA08C8"/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en-US" dirty="0">
              <a:solidFill>
                <a:srgbClr val="BA08C8"/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FACD1977-D770-4D9C-982F-024FDFD60916}"/>
              </a:ext>
            </a:extLst>
          </p:cNvPr>
          <p:cNvSpPr/>
          <p:nvPr/>
        </p:nvSpPr>
        <p:spPr>
          <a:xfrm>
            <a:off x="10251986" y="4842164"/>
            <a:ext cx="1940013" cy="1296296"/>
          </a:xfrm>
          <a:prstGeom prst="wedgeEllipseCallout">
            <a:avLst>
              <a:gd name="adj1" fmla="val -70697"/>
              <a:gd name="adj2" fmla="val 4153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817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B1BD3FD4-F1CF-41EF-910F-5414B290C24F}"/>
              </a:ext>
            </a:extLst>
          </p:cNvPr>
          <p:cNvSpPr/>
          <p:nvPr/>
        </p:nvSpPr>
        <p:spPr>
          <a:xfrm>
            <a:off x="379635" y="2989719"/>
            <a:ext cx="3802788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71E2A-87EE-4D20-8975-9E64E1C6952C}"/>
              </a:ext>
            </a:extLst>
          </p:cNvPr>
          <p:cNvSpPr txBox="1"/>
          <p:nvPr/>
        </p:nvSpPr>
        <p:spPr>
          <a:xfrm>
            <a:off x="379635" y="3207478"/>
            <a:ext cx="3804247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3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우리가 배운 </a:t>
            </a:r>
            <a:endParaRPr lang="en-US" altLang="ko-KR" sz="3300" dirty="0">
              <a:solidFill>
                <a:schemeClr val="accent2">
                  <a:lumMod val="75000"/>
                </a:schemeClr>
              </a:solidFill>
              <a:latin typeface="+mj-lt"/>
              <a:ea typeface="1HoonDdukbokki R" panose="02020603020101020101" pitchFamily="18" charset="-127"/>
            </a:endParaRPr>
          </a:p>
          <a:p>
            <a:r>
              <a:rPr lang="ko-KR" altLang="en-US" sz="33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ㄹ이 들어가는 낱말</a:t>
            </a:r>
            <a:endParaRPr lang="en-US" altLang="ko-KR" sz="3300" dirty="0">
              <a:solidFill>
                <a:schemeClr val="accent2">
                  <a:lumMod val="75000"/>
                </a:schemeClr>
              </a:solidFill>
              <a:latin typeface="+mj-lt"/>
              <a:ea typeface="1HoonDdukbokki R" panose="02020603020101020101" pitchFamily="18" charset="-127"/>
            </a:endParaRPr>
          </a:p>
          <a:p>
            <a:r>
              <a:rPr lang="ko-KR" altLang="en-US" sz="33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말해 봐요</a:t>
            </a:r>
            <a:r>
              <a:rPr lang="en-US" altLang="ko-KR" sz="33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en-US" sz="3300" dirty="0">
              <a:solidFill>
                <a:srgbClr val="DFDA00"/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3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97E26908-E2E4-483A-8B17-8FE8EE824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259" y="365125"/>
            <a:ext cx="5905794" cy="58118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E6CC0E-6A84-4226-B2A5-FAC4409D911D}"/>
              </a:ext>
            </a:extLst>
          </p:cNvPr>
          <p:cNvSpPr txBox="1"/>
          <p:nvPr/>
        </p:nvSpPr>
        <p:spPr>
          <a:xfrm>
            <a:off x="9402417" y="4897504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BA08C8"/>
                </a:solidFill>
              </a:rPr>
              <a:t>라</a:t>
            </a:r>
            <a:endParaRPr lang="en-US" sz="2400" b="1" dirty="0">
              <a:solidFill>
                <a:srgbClr val="BA08C8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E20B46-89C1-4F86-9FEA-645A21257ECC}"/>
              </a:ext>
            </a:extLst>
          </p:cNvPr>
          <p:cNvSpPr txBox="1"/>
          <p:nvPr/>
        </p:nvSpPr>
        <p:spPr>
          <a:xfrm>
            <a:off x="9949069" y="578815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BA08C8"/>
                </a:solidFill>
              </a:rPr>
              <a:t>리</a:t>
            </a:r>
            <a:endParaRPr lang="en-US" sz="2400" b="1" dirty="0">
              <a:solidFill>
                <a:srgbClr val="BA08C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13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B1BD3FD4-F1CF-41EF-910F-5414B290C24F}"/>
              </a:ext>
            </a:extLst>
          </p:cNvPr>
          <p:cNvSpPr/>
          <p:nvPr/>
        </p:nvSpPr>
        <p:spPr>
          <a:xfrm>
            <a:off x="591766" y="2743201"/>
            <a:ext cx="3476493" cy="261399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71E2A-87EE-4D20-8975-9E64E1C6952C}"/>
              </a:ext>
            </a:extLst>
          </p:cNvPr>
          <p:cNvSpPr txBox="1"/>
          <p:nvPr/>
        </p:nvSpPr>
        <p:spPr>
          <a:xfrm>
            <a:off x="478689" y="3447296"/>
            <a:ext cx="338105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3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레몬이 언제 필요</a:t>
            </a:r>
            <a:endParaRPr lang="en-US" altLang="ko-KR" sz="3300" dirty="0">
              <a:solidFill>
                <a:schemeClr val="accent2">
                  <a:lumMod val="75000"/>
                </a:schemeClr>
              </a:solidFill>
              <a:latin typeface="+mj-lt"/>
              <a:ea typeface="1HoonDdukbokki R" panose="02020603020101020101" pitchFamily="18" charset="-127"/>
            </a:endParaRPr>
          </a:p>
          <a:p>
            <a:r>
              <a:rPr lang="ko-KR" altLang="en-US" sz="33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하다고 하나요</a:t>
            </a:r>
            <a:r>
              <a:rPr lang="en-US" altLang="ko-KR" sz="33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?</a:t>
            </a: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4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597465B5-0B17-4229-A706-BDAD3339DD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336" y="112949"/>
            <a:ext cx="6208097" cy="606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711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B1BD3FD4-F1CF-41EF-910F-5414B290C24F}"/>
              </a:ext>
            </a:extLst>
          </p:cNvPr>
          <p:cNvSpPr/>
          <p:nvPr/>
        </p:nvSpPr>
        <p:spPr>
          <a:xfrm>
            <a:off x="591766" y="2743201"/>
            <a:ext cx="3476493" cy="261399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71E2A-87EE-4D20-8975-9E64E1C6952C}"/>
              </a:ext>
            </a:extLst>
          </p:cNvPr>
          <p:cNvSpPr txBox="1"/>
          <p:nvPr/>
        </p:nvSpPr>
        <p:spPr>
          <a:xfrm>
            <a:off x="591766" y="3450031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0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지금 레몬 요정의</a:t>
            </a:r>
            <a:endParaRPr lang="en-US" altLang="ko-KR" sz="3000" dirty="0">
              <a:solidFill>
                <a:schemeClr val="accent2">
                  <a:lumMod val="75000"/>
                </a:schemeClr>
              </a:solidFill>
              <a:latin typeface="+mj-lt"/>
              <a:ea typeface="1HoonDdukbokki R" panose="02020603020101020101" pitchFamily="18" charset="-127"/>
            </a:endParaRPr>
          </a:p>
          <a:p>
            <a:r>
              <a:rPr lang="ko-KR" altLang="en-US" sz="30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기분은 </a:t>
            </a:r>
            <a:r>
              <a:rPr lang="ko-KR" altLang="en-US" sz="30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어떤가요</a:t>
            </a:r>
            <a:r>
              <a:rPr lang="en-US" altLang="ko-KR" sz="3000" dirty="0">
                <a:solidFill>
                  <a:schemeClr val="accent2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?</a:t>
            </a:r>
            <a:endParaRPr lang="en-US" sz="3000" dirty="0">
              <a:solidFill>
                <a:srgbClr val="DFDA00"/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5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5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B058233C-B5B9-4895-82E1-820931E7B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082" y="365125"/>
            <a:ext cx="5962712" cy="580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990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DC5DD-AF03-49A6-9D1C-E5E19A70A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81998"/>
            <a:ext cx="3795944" cy="477504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ko-KR" altLang="en-US" sz="3600" dirty="0">
                <a:solidFill>
                  <a:srgbClr val="FF0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ㄹ</a:t>
            </a:r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로 만든</a:t>
            </a:r>
            <a: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</a:t>
            </a:r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글자</a:t>
            </a:r>
            <a:b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b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노래</a:t>
            </a:r>
            <a: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  </a:t>
            </a:r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머리</a:t>
            </a:r>
            <a:b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자루  나라  고래</a:t>
            </a:r>
            <a:b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코끼리  보리  미나리</a:t>
            </a:r>
            <a:b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ko-KR" altLang="en-US" sz="360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노루  두루미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6FD9F904-FED2-4C23-A752-0AA985855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picture containing clock&#10;&#10;Description automatically generated">
            <a:extLst>
              <a:ext uri="{FF2B5EF4-FFF2-40B4-BE49-F238E27FC236}">
                <a16:creationId xmlns:a16="http://schemas.microsoft.com/office/drawing/2014/main" id="{B2FDB907-3AAA-4B9D-9CFC-EA3085C8A6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540" y="281998"/>
            <a:ext cx="4084263" cy="58118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9D311C-832A-4B87-B87B-3D876B98889F}"/>
              </a:ext>
            </a:extLst>
          </p:cNvPr>
          <p:cNvSpPr txBox="1"/>
          <p:nvPr/>
        </p:nvSpPr>
        <p:spPr>
          <a:xfrm>
            <a:off x="6878385" y="2700690"/>
            <a:ext cx="3710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>
                <a:solidFill>
                  <a:srgbClr val="FF0000"/>
                </a:solidFill>
              </a:rPr>
              <a:t>ㄹ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4000E9-B0AA-4428-86C1-D4E0A819B87C}"/>
              </a:ext>
            </a:extLst>
          </p:cNvPr>
          <p:cNvSpPr txBox="1"/>
          <p:nvPr/>
        </p:nvSpPr>
        <p:spPr>
          <a:xfrm>
            <a:off x="8537927" y="2695495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ㄹ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3A07E1-4B65-4F14-8B21-5BE62A00F19F}"/>
              </a:ext>
            </a:extLst>
          </p:cNvPr>
          <p:cNvSpPr/>
          <p:nvPr/>
        </p:nvSpPr>
        <p:spPr>
          <a:xfrm>
            <a:off x="7017026" y="4081369"/>
            <a:ext cx="1494926" cy="23853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BCB227-5C7E-42CA-A59D-D2D93BB8E176}"/>
              </a:ext>
            </a:extLst>
          </p:cNvPr>
          <p:cNvSpPr/>
          <p:nvPr/>
        </p:nvSpPr>
        <p:spPr>
          <a:xfrm>
            <a:off x="8358809" y="4081369"/>
            <a:ext cx="198539" cy="86470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DE4039-D4AB-475A-8900-95F2B04DC913}"/>
              </a:ext>
            </a:extLst>
          </p:cNvPr>
          <p:cNvSpPr/>
          <p:nvPr/>
        </p:nvSpPr>
        <p:spPr>
          <a:xfrm>
            <a:off x="7017026" y="4777108"/>
            <a:ext cx="1540322" cy="1689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9638F85-5BFC-4887-89C0-87C77748EEE5}"/>
              </a:ext>
            </a:extLst>
          </p:cNvPr>
          <p:cNvSpPr/>
          <p:nvPr/>
        </p:nvSpPr>
        <p:spPr>
          <a:xfrm>
            <a:off x="7017026" y="4777108"/>
            <a:ext cx="221974" cy="86470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B022140-8CD3-4A34-B3F6-CE905C89E41A}"/>
              </a:ext>
            </a:extLst>
          </p:cNvPr>
          <p:cNvSpPr/>
          <p:nvPr/>
        </p:nvSpPr>
        <p:spPr>
          <a:xfrm>
            <a:off x="7017026" y="5472847"/>
            <a:ext cx="1540322" cy="1689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76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6" grpId="0" animBg="1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E5A8EF-0F70-4DF2-99AD-39B0B8A9CFBD}"/>
              </a:ext>
            </a:extLst>
          </p:cNvPr>
          <p:cNvSpPr txBox="1"/>
          <p:nvPr/>
        </p:nvSpPr>
        <p:spPr>
          <a:xfrm>
            <a:off x="1521259" y="119755"/>
            <a:ext cx="9392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ko-KR" altLang="en-US" sz="44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신</a:t>
            </a:r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나게 노래해요 </a:t>
            </a:r>
            <a:r>
              <a:rPr lang="en-US" altLang="ko-KR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– </a:t>
            </a:r>
            <a:r>
              <a:rPr lang="ko-KR" altLang="en-US" sz="4800" b="1" dirty="0" err="1">
                <a:solidFill>
                  <a:srgbClr val="FF0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라라라</a:t>
            </a:r>
            <a:r>
              <a:rPr lang="ko-KR" altLang="en-US" sz="4800" b="1" dirty="0">
                <a:solidFill>
                  <a:srgbClr val="FF0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고릴라</a:t>
            </a:r>
            <a:endParaRPr lang="en-US" sz="3600" dirty="0">
              <a:solidFill>
                <a:schemeClr val="accent4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7ABE21-B632-4477-A30E-F5B7AF9F7D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867817" y="27807"/>
            <a:ext cx="1002631" cy="8302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CDD68A0-140E-494F-BD2D-43EDD977C36F}"/>
              </a:ext>
            </a:extLst>
          </p:cNvPr>
          <p:cNvSpPr txBox="1"/>
          <p:nvPr/>
        </p:nvSpPr>
        <p:spPr>
          <a:xfrm>
            <a:off x="601232" y="5732402"/>
            <a:ext cx="11232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5"/>
              </a:rPr>
              <a:t>https://www.youtube.com/watch?v=sBedYhm1Dgo&amp;list=PLhzBuObIigYN_755Jg4hxFEiLdRLrKE62&amp;index=4</a:t>
            </a:r>
            <a:endParaRPr lang="en-US" dirty="0"/>
          </a:p>
        </p:txBody>
      </p:sp>
      <p:pic>
        <p:nvPicPr>
          <p:cNvPr id="2" name="Online Media 1" title="￫ﾝﾼ | ￫ﾝﾼ￫ﾝﾼ￫ﾝﾼ ￪ﾳﾠ￫ﾦﾴ￫ﾝﾼ | ￭ﾕﾜ￪ﾸﾀ ￪ﾰﾀ￫ﾂﾘ￫ﾋﾤ | ￭ﾕﾑ￭ﾁﾬ￭ﾐﾁ ￭ﾕﾜ￪ﾸﾀ￬ﾆﾡ | ￭ﾕﾑ￭ﾁﾬ￭ﾐﾁ! ￬ﾝﾸ￪ﾸﾰ￫ﾏﾙ￬ﾚﾔ">
            <a:hlinkClick r:id="" action="ppaction://media"/>
            <a:extLst>
              <a:ext uri="{FF2B5EF4-FFF2-40B4-BE49-F238E27FC236}">
                <a16:creationId xmlns:a16="http://schemas.microsoft.com/office/drawing/2014/main" id="{D5C2CF43-D66F-4CE0-9F38-3E86709CAF8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917830" y="991356"/>
            <a:ext cx="8356340" cy="47004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 lang="en-US" altLang="ko-KR"/>
            </a:pPr>
            <a:r>
              <a:rPr lang="ko-KR" altLang="en-US" sz="6600" b="1" dirty="0" err="1">
                <a:latin typeface="1HoonDdukbokki R" panose="02020603020101020101" pitchFamily="18" charset="-127"/>
                <a:ea typeface="1HoonDdukbokki R" panose="02020603020101020101" pitchFamily="18" charset="-127"/>
              </a:rPr>
              <a:t>숙</a:t>
            </a: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 제</a:t>
            </a: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  <a:defRPr lang="en-US" altLang="ko-KR"/>
            </a:pPr>
            <a:r>
              <a:rPr lang="en-US" altLang="ko-KR" sz="3200" dirty="0">
                <a:latin typeface="+mj-lt"/>
                <a:ea typeface="1HoonDdukbokki R" panose="02020603020101020101" pitchFamily="18" charset="-127"/>
              </a:rPr>
              <a:t>1. </a:t>
            </a:r>
            <a:r>
              <a:rPr lang="ko-KR" altLang="en-US" sz="3200" dirty="0">
                <a:latin typeface="+mj-lt"/>
                <a:ea typeface="1HoonDdukbokki R" panose="02020603020101020101" pitchFamily="18" charset="-127"/>
              </a:rPr>
              <a:t>단어를 </a:t>
            </a:r>
            <a:endParaRPr lang="en-US" altLang="ko-KR" sz="3200" dirty="0">
              <a:latin typeface="+mj-lt"/>
              <a:ea typeface="1HoonDdukbokki R" panose="02020603020101020101" pitchFamily="18" charset="-127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3200" dirty="0">
                <a:latin typeface="+mj-lt"/>
                <a:ea typeface="1HoonDdukbokki R" panose="02020603020101020101" pitchFamily="18" charset="-127"/>
              </a:rPr>
              <a:t>읽으면서</a:t>
            </a:r>
          </a:p>
          <a:p>
            <a:pPr>
              <a:buNone/>
              <a:defRPr lang="en-US" altLang="ko-KR"/>
            </a:pPr>
            <a:r>
              <a:rPr lang="ko-KR" altLang="en-US" sz="3200" dirty="0">
                <a:latin typeface="+mj-lt"/>
                <a:ea typeface="1HoonDdukbokki R" panose="02020603020101020101" pitchFamily="18" charset="-127"/>
              </a:rPr>
              <a:t>빈칸을 </a:t>
            </a:r>
            <a:endParaRPr lang="en-US" altLang="ko-KR" sz="3200" dirty="0">
              <a:latin typeface="+mj-lt"/>
              <a:ea typeface="1HoonDdukbokki R" panose="02020603020101020101" pitchFamily="18" charset="-127"/>
            </a:endParaRPr>
          </a:p>
          <a:p>
            <a:pPr>
              <a:buNone/>
              <a:defRPr lang="en-US" altLang="ko-KR"/>
            </a:pPr>
            <a:r>
              <a:rPr lang="ko-KR" altLang="en-US" sz="3200" dirty="0">
                <a:latin typeface="+mj-lt"/>
                <a:ea typeface="1HoonDdukbokki R" panose="02020603020101020101" pitchFamily="18" charset="-127"/>
              </a:rPr>
              <a:t>채워 보세요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F444F88-C50A-47D4-B11E-C61E9689752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56A3AA2-E064-4163-AD57-5DFB50697C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3536794"/>
              </p:ext>
            </p:extLst>
          </p:nvPr>
        </p:nvGraphicFramePr>
        <p:xfrm>
          <a:off x="4199355" y="1557968"/>
          <a:ext cx="3392763" cy="45642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" name="Document" r:id="rId4" imgW="6070762" imgH="8166750" progId="Word.Document.12">
                  <p:embed/>
                </p:oleObj>
              </mc:Choice>
              <mc:Fallback>
                <p:oleObj name="Document" r:id="rId4" imgW="6070762" imgH="816675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99355" y="1557968"/>
                        <a:ext cx="3392763" cy="45642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F7F383E4-BDDD-4F27-98B7-BBC4EFB432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433500"/>
              </p:ext>
            </p:extLst>
          </p:nvPr>
        </p:nvGraphicFramePr>
        <p:xfrm>
          <a:off x="7876203" y="1326648"/>
          <a:ext cx="3477597" cy="47955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" name="Document" r:id="rId6" imgW="5956042" imgH="8213539" progId="Word.Document.12">
                  <p:embed/>
                </p:oleObj>
              </mc:Choice>
              <mc:Fallback>
                <p:oleObj name="Document" r:id="rId6" imgW="5956042" imgH="821353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76203" y="1326648"/>
                        <a:ext cx="3477597" cy="47955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 lang="ko-KR" altLang="en-US"/>
            </a:pPr>
            <a:r>
              <a:rPr lang="ko-KR" altLang="en-US" sz="6000" b="1" dirty="0" err="1"/>
              <a:t>숙</a:t>
            </a:r>
            <a:r>
              <a:rPr lang="ko-KR" altLang="en-US" sz="6000" b="1" dirty="0"/>
              <a:t> 제</a:t>
            </a:r>
            <a:endParaRPr lang="ko-KR" altLang="en-US" sz="5500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 vert="horz" wrap="square" lIns="91424" tIns="45700" rIns="91424" bIns="45700" anchor="t" anchorCtr="0"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  <a:hlinkClick r:id="rId2"/>
              </a:rPr>
              <a:t>2. Quizlet</a:t>
            </a:r>
            <a:r>
              <a:rPr lang="ko-KR" altLang="en-US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 </a:t>
            </a:r>
          </a:p>
          <a:p>
            <a:pPr>
              <a:defRPr lang="ko-KR" altLang="en-US"/>
            </a:pPr>
            <a:r>
              <a:rPr lang="en-US" altLang="en-US" dirty="0">
                <a:hlinkClick r:id="rId3"/>
              </a:rPr>
              <a:t>https://quizlet.com/_8e04gs?x=1qqt&amp;i=2tig8t</a:t>
            </a:r>
            <a:r>
              <a:rPr lang="ko-KR" altLang="en-US" sz="3000" dirty="0">
                <a:noFill/>
                <a:effectLst>
                  <a:glow rad="63500">
                    <a:schemeClr val="accent1">
                      <a:lumMod val="70000"/>
                      <a:alpha val="50000"/>
                    </a:schemeClr>
                  </a:glow>
                </a:effectLst>
              </a:rPr>
              <a:t>&gt; 첨부한 프린트 자ㅊㄹㅎ료를 미리 부모님들께보내주세요.온라인 수업에 아이들이 </a:t>
            </a:r>
          </a:p>
          <a:p>
            <a:pPr>
              <a:buNone/>
              <a:defRPr lang="ko-KR" altLang="en-US"/>
            </a:pPr>
            <a:endParaRPr lang="ko-KR" altLang="en-US" sz="5000" dirty="0">
              <a:ln w="25400" cap="flat" cmpd="sng" algn="ctr">
                <a:solidFill>
                  <a:schemeClr val="accent6">
                    <a:shade val="20000"/>
                  </a:schemeClr>
                </a:solidFill>
                <a:prstDash val="solid"/>
                <a:round/>
              </a:ln>
              <a:solidFill>
                <a:schemeClr val="accent6"/>
              </a:solidFill>
            </a:endParaRPr>
          </a:p>
          <a:p>
            <a:pPr>
              <a:defRPr lang="ko-KR" altLang="en-US"/>
            </a:pPr>
            <a:endParaRPr lang="ko-KR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8083" y="4129917"/>
            <a:ext cx="103057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en-US" altLang="ko-KR" dirty="0"/>
              <a:t>&lt;</a:t>
            </a:r>
            <a:r>
              <a:rPr lang="ko-KR" altLang="en-US" dirty="0"/>
              <a:t>참고</a:t>
            </a:r>
            <a:r>
              <a:rPr lang="en-US" altLang="ko-KR" dirty="0"/>
              <a:t>&gt;</a:t>
            </a:r>
          </a:p>
          <a:p>
            <a:pPr>
              <a:defRPr lang="ko-KR" altLang="en-US"/>
            </a:pPr>
            <a:r>
              <a:rPr lang="ko-KR" altLang="en-US" dirty="0"/>
              <a:t>선생님들께서는 슬라이드 뒤에 첨부한 숙제와 자료를 미리 부모님께 보내셔서 아이들의 온라인 수업에 준비될 수 있도록</a:t>
            </a:r>
            <a:r>
              <a:rPr lang="en-US" altLang="ko-KR" dirty="0"/>
              <a:t> </a:t>
            </a:r>
            <a:r>
              <a:rPr lang="ko-KR" altLang="en-US" dirty="0"/>
              <a:t>해 주세요.</a:t>
            </a:r>
          </a:p>
          <a:p>
            <a:pPr>
              <a:defRPr lang="ko-KR" altLang="en-US"/>
            </a:pPr>
            <a:r>
              <a:rPr lang="ko-KR" altLang="en-US" dirty="0"/>
              <a:t>동영상은 상황에 따라 시간을  조절해서 끊어 주셔도 됩니다. &lt;한글이 야호&gt;는 스터디 코리안에서도 보실 수 있습니다. </a:t>
            </a:r>
            <a:endParaRPr lang="en-US" altLang="ko-KR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F31FEEAC-72DD-4479-8F4F-CA5CD3A40A5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en-US" altLang="en-US" b="1" dirty="0"/>
              <a:t>References</a:t>
            </a: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1. </a:t>
            </a:r>
            <a:r>
              <a:rPr lang="ko-KR" sz="1700" dirty="0">
                <a:solidFill>
                  <a:schemeClr val="tx1"/>
                </a:solidFill>
              </a:rPr>
              <a:t>재외동포를 위한 한국어 1-1 (영어권)</a:t>
            </a:r>
            <a:endParaRPr lang="en-US" altLang="ko-KR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2. </a:t>
            </a:r>
            <a:r>
              <a:rPr lang="ko-KR" altLang="en-US" sz="1700" dirty="0" err="1">
                <a:solidFill>
                  <a:schemeClr val="tx1"/>
                </a:solidFill>
              </a:rPr>
              <a:t>스터디코리안</a:t>
            </a:r>
            <a:r>
              <a:rPr lang="ko-KR" altLang="en-US" sz="1700" dirty="0">
                <a:solidFill>
                  <a:schemeClr val="tx1"/>
                </a:solidFill>
              </a:rPr>
              <a:t> 한국어 강좌</a:t>
            </a:r>
            <a:r>
              <a:rPr lang="en-US" altLang="ko-KR" sz="1700" dirty="0">
                <a:solidFill>
                  <a:schemeClr val="tx1"/>
                </a:solidFill>
              </a:rPr>
              <a:t>- </a:t>
            </a:r>
            <a:r>
              <a:rPr lang="ko-KR" altLang="en-US" sz="1700" dirty="0">
                <a:solidFill>
                  <a:schemeClr val="tx1"/>
                </a:solidFill>
              </a:rPr>
              <a:t>스터디 코리안 한글교실</a:t>
            </a:r>
            <a:r>
              <a:rPr lang="en-US" altLang="ko-KR" sz="1700" dirty="0">
                <a:solidFill>
                  <a:schemeClr val="tx1"/>
                </a:solidFill>
              </a:rPr>
              <a:t>(</a:t>
            </a:r>
            <a:r>
              <a:rPr lang="ko-KR" altLang="en-US" sz="1700" dirty="0">
                <a:solidFill>
                  <a:schemeClr val="tx1"/>
                </a:solidFill>
              </a:rPr>
              <a:t>유아</a:t>
            </a:r>
            <a:r>
              <a:rPr lang="en-US" altLang="ko-KR" sz="1700" dirty="0">
                <a:solidFill>
                  <a:schemeClr val="tx1"/>
                </a:solidFill>
              </a:rPr>
              <a:t>)</a:t>
            </a:r>
            <a:r>
              <a:rPr lang="ko-KR" altLang="en-US" sz="1700" dirty="0">
                <a:solidFill>
                  <a:schemeClr val="tx1"/>
                </a:solidFill>
              </a:rPr>
              <a:t>    </a:t>
            </a:r>
            <a:endParaRPr lang="en-US" altLang="ko-KR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7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http://study.korean.net/servlet/action.cls.CntsLsnAction?p_process=listPage#none</a:t>
            </a:r>
            <a:endParaRPr lang="en-US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3. </a:t>
            </a:r>
            <a:r>
              <a:rPr lang="ko-KR" altLang="en-US" sz="1700" dirty="0">
                <a:solidFill>
                  <a:schemeClr val="tx1"/>
                </a:solidFill>
              </a:rPr>
              <a:t>국어활동 </a:t>
            </a:r>
            <a:r>
              <a:rPr lang="en-US" altLang="ko-KR" sz="1700" dirty="0">
                <a:solidFill>
                  <a:schemeClr val="tx1"/>
                </a:solidFill>
              </a:rPr>
              <a:t>1-1. </a:t>
            </a:r>
            <a:r>
              <a:rPr lang="ko-KR" altLang="en-US" sz="1700" dirty="0">
                <a:solidFill>
                  <a:schemeClr val="tx1"/>
                </a:solidFill>
              </a:rPr>
              <a:t>교육부</a:t>
            </a:r>
            <a:endParaRPr lang="ko-KR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4</a:t>
            </a:r>
            <a:r>
              <a:rPr lang="ko-KR" sz="1700" dirty="0">
                <a:solidFill>
                  <a:schemeClr val="tx1"/>
                </a:solidFill>
              </a:rPr>
              <a:t>.</a:t>
            </a:r>
            <a:r>
              <a:rPr lang="ko-KR" altLang="en-US" sz="1700" dirty="0">
                <a:solidFill>
                  <a:schemeClr val="tx1"/>
                </a:solidFill>
              </a:rPr>
              <a:t> </a:t>
            </a:r>
            <a:r>
              <a:rPr lang="ko-KR" sz="1700" dirty="0">
                <a:solidFill>
                  <a:schemeClr val="tx1"/>
                </a:solidFill>
              </a:rPr>
              <a:t> https://blog.naver.com/kkakung81/220615236093</a:t>
            </a: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5</a:t>
            </a:r>
            <a:r>
              <a:rPr lang="ko-KR" sz="1700" dirty="0">
                <a:solidFill>
                  <a:schemeClr val="tx1"/>
                </a:solidFill>
              </a:rPr>
              <a:t>. 한글이 야호</a:t>
            </a:r>
            <a:r>
              <a:rPr lang="ko-KR" altLang="en-US" sz="1700" dirty="0">
                <a:solidFill>
                  <a:schemeClr val="tx1"/>
                </a:solidFill>
              </a:rPr>
              <a:t> </a:t>
            </a:r>
            <a:r>
              <a:rPr lang="en-US" sz="1800" dirty="0">
                <a:hlinkClick r:id="rId3"/>
              </a:rPr>
              <a:t>https://www.youtube.com/watch?v=Pl6HGVTLNE8&amp;list=PLKDPDirFfxZRdKSXZyiheyA29H2ThE9Y1&amp;index=5</a:t>
            </a:r>
            <a:endParaRPr lang="en-US" sz="1800" dirty="0"/>
          </a:p>
          <a:p>
            <a:pPr marL="114300" indent="0">
              <a:buNone/>
              <a:defRPr lang="ko-KR" altLang="en-US"/>
            </a:pPr>
            <a:r>
              <a:rPr lang="ko-KR" sz="1700" dirty="0">
                <a:solidFill>
                  <a:schemeClr val="tx1"/>
                </a:solidFill>
              </a:rPr>
              <a:t>6. </a:t>
            </a:r>
            <a:r>
              <a:rPr lang="ko-KR" altLang="en-US" sz="1700" dirty="0">
                <a:solidFill>
                  <a:schemeClr val="tx1"/>
                </a:solidFill>
              </a:rPr>
              <a:t>누리와 나라의 한국어 배우기</a:t>
            </a:r>
            <a:r>
              <a:rPr lang="en-US" altLang="ko-KR" sz="1700" dirty="0">
                <a:solidFill>
                  <a:schemeClr val="tx1"/>
                </a:solidFill>
              </a:rPr>
              <a:t>. </a:t>
            </a:r>
            <a:r>
              <a:rPr lang="ko-KR" altLang="en-US" sz="1700" dirty="0">
                <a:solidFill>
                  <a:schemeClr val="tx1"/>
                </a:solidFill>
              </a:rPr>
              <a:t>기본교재 </a:t>
            </a:r>
            <a:r>
              <a:rPr lang="en-US" altLang="ko-KR" sz="1700" dirty="0">
                <a:solidFill>
                  <a:schemeClr val="tx1"/>
                </a:solidFill>
              </a:rPr>
              <a:t>2</a:t>
            </a:r>
            <a:r>
              <a:rPr lang="ko-KR" altLang="en-US" sz="1700" dirty="0">
                <a:solidFill>
                  <a:schemeClr val="tx1"/>
                </a:solidFill>
              </a:rPr>
              <a:t>수준</a:t>
            </a:r>
            <a:r>
              <a:rPr lang="en-US" altLang="ko-KR" sz="1700" dirty="0">
                <a:solidFill>
                  <a:schemeClr val="tx1"/>
                </a:solidFill>
              </a:rPr>
              <a:t>. </a:t>
            </a:r>
            <a:r>
              <a:rPr lang="ko-KR" altLang="en-US" sz="1700" dirty="0">
                <a:solidFill>
                  <a:schemeClr val="tx1"/>
                </a:solidFill>
              </a:rPr>
              <a:t>교육부</a:t>
            </a:r>
            <a:endParaRPr lang="en-US" altLang="ko-KR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7. </a:t>
            </a:r>
            <a:r>
              <a:rPr lang="ko-KR" altLang="en-US" sz="1700" dirty="0">
                <a:solidFill>
                  <a:schemeClr val="tx1"/>
                </a:solidFill>
              </a:rPr>
              <a:t>동요 </a:t>
            </a:r>
            <a:r>
              <a:rPr lang="en-US" altLang="ko-KR" sz="1700" dirty="0">
                <a:solidFill>
                  <a:schemeClr val="tx1"/>
                </a:solidFill>
              </a:rPr>
              <a:t>–</a:t>
            </a:r>
            <a:r>
              <a:rPr lang="ko-KR" altLang="en-US" sz="1700" dirty="0">
                <a:solidFill>
                  <a:schemeClr val="tx1"/>
                </a:solidFill>
              </a:rPr>
              <a:t>뒤뚱뒤뚱 아기오리 </a:t>
            </a:r>
            <a:r>
              <a:rPr lang="en-US" sz="1800" dirty="0">
                <a:hlinkClick r:id="rId4"/>
              </a:rPr>
              <a:t>https://www.youtube.com/watch?v=Mz9NKOljyDA</a:t>
            </a:r>
            <a:endParaRPr lang="en-US" altLang="ko-KR" sz="17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700" dirty="0">
                <a:solidFill>
                  <a:schemeClr val="tx1"/>
                </a:solidFill>
              </a:rPr>
              <a:t>8. </a:t>
            </a:r>
            <a:r>
              <a:rPr lang="ko-KR" altLang="en-US" sz="1700" dirty="0">
                <a:solidFill>
                  <a:schemeClr val="tx1"/>
                </a:solidFill>
              </a:rPr>
              <a:t>한글 동요</a:t>
            </a:r>
            <a:r>
              <a:rPr lang="en-US" altLang="ko-KR" sz="1700" dirty="0">
                <a:solidFill>
                  <a:schemeClr val="tx1"/>
                </a:solidFill>
              </a:rPr>
              <a:t>-</a:t>
            </a:r>
            <a:r>
              <a:rPr lang="ko-KR" altLang="en-US" sz="1700" dirty="0" err="1">
                <a:solidFill>
                  <a:schemeClr val="tx1"/>
                </a:solidFill>
              </a:rPr>
              <a:t>라라라</a:t>
            </a:r>
            <a:r>
              <a:rPr lang="ko-KR" altLang="en-US" sz="1700" dirty="0">
                <a:solidFill>
                  <a:schemeClr val="tx1"/>
                </a:solidFill>
              </a:rPr>
              <a:t> 고릴라 </a:t>
            </a:r>
            <a:r>
              <a:rPr lang="en-US" sz="1800" dirty="0">
                <a:hlinkClick r:id="rId5"/>
              </a:rPr>
              <a:t>https://www.youtube.com/watch?v=sBedYhm1Dgo&amp;list=PLhzBuObIigYN_755Jg4hxFEiLdRLrKE62&amp;index=4</a:t>
            </a:r>
            <a:endParaRPr lang="en-US" sz="1800" dirty="0"/>
          </a:p>
          <a:p>
            <a:pPr marL="114300" indent="0">
              <a:buNone/>
              <a:defRPr lang="ko-KR" altLang="en-US"/>
            </a:pPr>
            <a:endParaRPr lang="en-US" altLang="ko-KR" sz="17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ko-KR" altLang="en-US" sz="1700" dirty="0">
                <a:solidFill>
                  <a:schemeClr val="tx1"/>
                </a:solidFill>
              </a:rPr>
              <a:t> </a:t>
            </a:r>
            <a:endParaRPr lang="en-US" sz="1700" dirty="0">
              <a:solidFill>
                <a:schemeClr val="tx1"/>
              </a:solidFill>
            </a:endParaRPr>
          </a:p>
          <a:p>
            <a:pPr>
              <a:defRPr lang="ko-KR" altLang="en-US"/>
            </a:pPr>
            <a:endParaRPr lang="ko-KR" altLang="en-US" sz="1800" dirty="0"/>
          </a:p>
          <a:p>
            <a:pPr>
              <a:defRPr lang="ko-KR" altLang="en-US"/>
            </a:pPr>
            <a:endParaRPr lang="ko-KR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310A739-F8E4-4841-9053-F288CFDE7EF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A7A64-7BEE-4BDD-A1E9-62FA19375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&lt;5</a:t>
            </a:r>
            <a:r>
              <a:rPr lang="ko-KR" altLang="en-US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차시</a:t>
            </a:r>
            <a:r>
              <a:rPr lang="en-US" altLang="ko-KR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&gt;</a:t>
            </a:r>
            <a:r>
              <a:rPr lang="ko-KR" altLang="en-US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 목표 및 배울 내용</a:t>
            </a:r>
            <a:endParaRPr lang="en-US" b="1" dirty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DX영화자막 M" panose="02020600000000000000" pitchFamily="18" charset="-127"/>
              <a:ea typeface="DX영화자막 M" panose="02020600000000000000" pitchFamily="18" charset="-12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5B6EA-1F3C-40F4-B060-E61863F22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한글이 야호를 보고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가오리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너구리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다리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라디오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오리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단어를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자음을 복습해요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리을을 써 보고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리을로 만들어진 단어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라디오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레몬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리본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을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  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뒤뚱뒤뚱 아기 오리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노래를 듣고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오리에 대해 말해요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레몬 요정을 찾아 주세요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동화를 읽고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내용을 이해해요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라라라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 고릴라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&gt;-‘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라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’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로 시작하는 동요 노래를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en-US" sz="4000" dirty="0">
              <a:solidFill>
                <a:schemeClr val="bg2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1CF881CD-2A33-4A7C-BC10-55683D40E72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9577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37F36BB6-A5BC-4966-8FE4-0E7D41ACC2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25112" y="-1346496"/>
            <a:ext cx="5974903" cy="932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81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5DBCD55F-F573-4047-BA3C-C70A0F363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52860" y="-1202635"/>
            <a:ext cx="6438680" cy="926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1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mounted, sitting, photo, clock&#10;&#10;Description automatically generated">
            <a:extLst>
              <a:ext uri="{FF2B5EF4-FFF2-40B4-BE49-F238E27FC236}">
                <a16:creationId xmlns:a16="http://schemas.microsoft.com/office/drawing/2014/main" id="{7AE14B67-5383-4DC9-B34E-9F70817B0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91382" y="-1615003"/>
            <a:ext cx="5833648" cy="975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47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ADCE85FC-E3CA-441C-8EE5-9E0EB1F334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22433" y="-1798701"/>
            <a:ext cx="6510690" cy="1050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864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device&#10;&#10;Description automatically generated">
            <a:extLst>
              <a:ext uri="{FF2B5EF4-FFF2-40B4-BE49-F238E27FC236}">
                <a16:creationId xmlns:a16="http://schemas.microsoft.com/office/drawing/2014/main" id="{C7484C35-C03B-4154-8CCA-69A20226E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09097" y="-1502796"/>
            <a:ext cx="5805721" cy="954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69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1957" y="2734298"/>
            <a:ext cx="6050962" cy="31321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</a:t>
            </a:r>
            <a:endParaRPr lang="en-US" altLang="ko-KR" sz="19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시작 전에 </a:t>
            </a:r>
            <a:endParaRPr lang="ko-KR" altLang="en-US" sz="3600" kern="1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우리 선 긋기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</a:t>
            </a:r>
            <a:endParaRPr lang="en-US" altLang="ko-KR" sz="3600" kern="1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놀이 하면서 </a:t>
            </a:r>
            <a:endParaRPr lang="ko-KR" altLang="en-US" sz="3600" kern="1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손 운동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해 볼까요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?</a:t>
            </a:r>
            <a:r>
              <a:rPr lang="en-US" altLang="ko-KR" sz="19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</a:t>
            </a:r>
            <a:endParaRPr lang="en-US" altLang="ko-KR" sz="1900" kern="1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862482" y="2564241"/>
            <a:ext cx="877866" cy="869000"/>
          </a:xfrm>
          <a:prstGeom prst="rect">
            <a:avLst/>
          </a:prstGeom>
        </p:spPr>
      </p:pic>
      <p:sp>
        <p:nvSpPr>
          <p:cNvPr id="4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8CA2F19-092A-456E-B88C-0416837446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592518"/>
              </p:ext>
            </p:extLst>
          </p:nvPr>
        </p:nvGraphicFramePr>
        <p:xfrm>
          <a:off x="1670130" y="177087"/>
          <a:ext cx="5039781" cy="6005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1" name="Document" r:id="rId4" imgW="6900856" imgH="8224336" progId="Word.Document.12">
                  <p:embed/>
                </p:oleObj>
              </mc:Choice>
              <mc:Fallback>
                <p:oleObj name="Document" r:id="rId4" imgW="6900856" imgH="822433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70130" y="177087"/>
                        <a:ext cx="5039781" cy="60058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17417" y="136525"/>
            <a:ext cx="10643755" cy="106362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  <a:latin typeface="+mj-lt"/>
              </a:rPr>
              <a:t> </a:t>
            </a:r>
            <a:r>
              <a:rPr lang="ko-KR" altLang="en-US" sz="5400" dirty="0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보고 듣고 이야기해요</a:t>
            </a:r>
            <a:r>
              <a:rPr lang="en-US" altLang="ko-KR" sz="5400" dirty="0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-</a:t>
            </a:r>
            <a:r>
              <a:rPr lang="ko-KR" altLang="en-US" sz="4000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5"/>
                </a:solidFill>
                <a:latin typeface="+mj-lt"/>
                <a:ea typeface="1HoonDdukbokki R" panose="02020603020101020101" pitchFamily="18" charset="-127"/>
              </a:rPr>
              <a:t>한글이 야호- 라디오</a:t>
            </a:r>
            <a:endParaRPr lang="ko-KR" altLang="en-US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5"/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2867456" y="5750989"/>
            <a:ext cx="6543675" cy="4079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 fontScale="55000" lnSpcReduction="20000"/>
          </a:bodyPr>
          <a:lstStyle/>
          <a:p>
            <a:pPr marL="228600" lvl="0" indent="-50800">
              <a:buSzPct val="25000"/>
              <a:buNone/>
              <a:defRPr lang="en-US" altLang="ko-KR"/>
            </a:pPr>
            <a:r>
              <a:rPr lang="en-US" sz="2000" dirty="0">
                <a:hlinkClick r:id="rId4"/>
              </a:rPr>
              <a:t>https://www.youtube.com/watch?v=Pl6HGVTLNE8&amp;list=PLKDPDirFfxZRdKSXZyiheyA29H2ThE9Y1&amp;index=5</a:t>
            </a:r>
            <a:endParaRPr lang="en-US" sz="2000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1325781-8ACD-482E-9A07-C3D3FE628A91}"/>
                  </a:ext>
                </a:extLst>
              </p14:cNvPr>
              <p14:cNvContentPartPr/>
              <p14:nvPr/>
            </p14:nvContentPartPr>
            <p14:xfrm>
              <a:off x="7360443" y="4405312"/>
              <a:ext cx="9525" cy="9525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1325781-8ACD-482E-9A07-C3D3FE628A9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84193" y="3938587"/>
                <a:ext cx="952500" cy="9525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Online Media 3" title="￭ﾕﾜ￪ﾸﾀ￬ﾝﾴ ￬ﾕﾼ￭ﾘﾸ 2 (Hangul Yaho 2) - ￫ﾝﾼ￫ﾔﾔ￬ﾘﾤ">
            <a:hlinkClick r:id="" action="ppaction://media"/>
            <a:extLst>
              <a:ext uri="{FF2B5EF4-FFF2-40B4-BE49-F238E27FC236}">
                <a16:creationId xmlns:a16="http://schemas.microsoft.com/office/drawing/2014/main" id="{8BAAA3EF-E735-4392-B9F5-815CA89F55A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961060" y="1356384"/>
            <a:ext cx="7770026" cy="4370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/>
        <p:txBody>
          <a:bodyPr wrap="square" lIns="91424" tIns="45700" rIns="91424" bIns="45700" anchor="ctr" anchorCtr="0">
            <a:normAutofit/>
          </a:bodyPr>
          <a:lstStyle/>
          <a:p>
            <a:pPr>
              <a:defRPr lang="ko-KR" altLang="en-US"/>
            </a:pPr>
            <a:r>
              <a:rPr lang="ko-KR" sz="480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800" dirty="0">
                <a:solidFill>
                  <a:srgbClr val="FF0000"/>
                </a:solidFill>
                <a:latin typeface="+mj-lt"/>
                <a:ea typeface="1HoonDdukbokki R" panose="02020603020101020101" pitchFamily="18" charset="-127"/>
              </a:rPr>
              <a:t>단어 찾기</a:t>
            </a:r>
            <a:r>
              <a:rPr lang="ko-KR" sz="4800" dirty="0"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이야기 속 단어를 찾아 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800" b="1" dirty="0">
              <a:solidFill>
                <a:schemeClr val="accent6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5" name="Speech Bubble: Oval 104"/>
          <p:cNvSpPr/>
          <p:nvPr/>
        </p:nvSpPr>
        <p:spPr>
          <a:xfrm>
            <a:off x="1310077" y="1419174"/>
            <a:ext cx="3388400" cy="1077417"/>
          </a:xfrm>
          <a:prstGeom prst="wedgeEllipseCallout">
            <a:avLst>
              <a:gd name="adj1" fmla="val -56218"/>
              <a:gd name="adj2" fmla="val -45151"/>
            </a:avLst>
          </a:prstGeom>
          <a:noFill/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en-US" altLang="ko-KR"/>
            </a:pPr>
            <a:endParaRPr lang="ko-KR" altLang="en-US"/>
          </a:p>
        </p:txBody>
      </p:sp>
      <p:sp>
        <p:nvSpPr>
          <p:cNvPr id="106" name="TextBox 105"/>
          <p:cNvSpPr txBox="1"/>
          <p:nvPr/>
        </p:nvSpPr>
        <p:spPr>
          <a:xfrm>
            <a:off x="1407310" y="1542059"/>
            <a:ext cx="3299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sz="2000" dirty="0">
                <a:latin typeface="+mj-lt"/>
                <a:ea typeface="1HoonDdukbokki R" panose="02020603020101020101" pitchFamily="18" charset="-127"/>
              </a:rPr>
              <a:t>슬라이드쇼 실행하시면 그림</a:t>
            </a:r>
            <a:r>
              <a:rPr lang="en-US" altLang="ko-KR" sz="2000" dirty="0">
                <a:latin typeface="+mj-lt"/>
                <a:ea typeface="1HoonDdukbokki R" panose="02020603020101020101" pitchFamily="18" charset="-127"/>
              </a:rPr>
              <a:t>,</a:t>
            </a:r>
            <a:r>
              <a:rPr lang="ko-KR" altLang="en-US" sz="2000" dirty="0">
                <a:latin typeface="+mj-lt"/>
                <a:ea typeface="1HoonDdukbokki R" panose="02020603020101020101" pitchFamily="18" charset="-127"/>
              </a:rPr>
              <a:t> 한글 순서로 나옵니다.</a:t>
            </a:r>
          </a:p>
        </p:txBody>
      </p:sp>
      <p:pic>
        <p:nvPicPr>
          <p:cNvPr id="4" name="Picture 3" descr="A close up of a fish&#10;&#10;Description automatically generated">
            <a:extLst>
              <a:ext uri="{FF2B5EF4-FFF2-40B4-BE49-F238E27FC236}">
                <a16:creationId xmlns:a16="http://schemas.microsoft.com/office/drawing/2014/main" id="{F4C9280D-D133-4689-9242-8B9958DED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02" y="3302494"/>
            <a:ext cx="4510531" cy="2874470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62E69373-79B1-48DA-9D57-C6754CCBBF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055" y="2346725"/>
            <a:ext cx="5760319" cy="38302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800" dirty="0">
                <a:solidFill>
                  <a:srgbClr val="FF0000"/>
                </a:solidFill>
                <a:latin typeface="+mj-lt"/>
                <a:ea typeface="1HoonDdukbokki R" panose="02020603020101020101" pitchFamily="18" charset="-127"/>
              </a:rPr>
              <a:t>단어 찾기</a:t>
            </a:r>
            <a:r>
              <a:rPr lang="ko-KR" sz="4800" dirty="0"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이야기 속 단어를 찾아 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close up of an animal&#10;&#10;Description automatically generated">
            <a:extLst>
              <a:ext uri="{FF2B5EF4-FFF2-40B4-BE49-F238E27FC236}">
                <a16:creationId xmlns:a16="http://schemas.microsoft.com/office/drawing/2014/main" id="{0ABF5805-7727-4F4E-A4A2-A3ACF5A4EE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429000"/>
            <a:ext cx="4452822" cy="2747963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9F3B941-A1D5-4DE7-8636-EE594581B6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022" y="2325757"/>
            <a:ext cx="5829499" cy="38355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28705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800" dirty="0">
                <a:solidFill>
                  <a:srgbClr val="FF0000"/>
                </a:solidFill>
                <a:latin typeface="+mj-lt"/>
                <a:ea typeface="1HoonDdukbokki R" panose="02020603020101020101" pitchFamily="18" charset="-127"/>
              </a:rPr>
              <a:t>단어 찾기</a:t>
            </a:r>
            <a:r>
              <a:rPr lang="ko-KR" sz="4800" dirty="0"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이야기 속 단어를 찾아 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table, bed&#10;&#10;Description automatically generated">
            <a:extLst>
              <a:ext uri="{FF2B5EF4-FFF2-40B4-BE49-F238E27FC236}">
                <a16:creationId xmlns:a16="http://schemas.microsoft.com/office/drawing/2014/main" id="{997A4192-140E-4C19-9015-D883B7C385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393965"/>
            <a:ext cx="4240074" cy="2739066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521077E5-CDE3-400B-ABFD-8A089DE02A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273" y="2345636"/>
            <a:ext cx="6094979" cy="380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62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lose up of a computer&#10;&#10;Description automatically generated">
            <a:extLst>
              <a:ext uri="{FF2B5EF4-FFF2-40B4-BE49-F238E27FC236}">
                <a16:creationId xmlns:a16="http://schemas.microsoft.com/office/drawing/2014/main" id="{B076D69D-FC7C-4509-A387-77A660B63D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49" y="3377653"/>
            <a:ext cx="4488532" cy="2733617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F2E71564-13D1-4233-8004-640E3BFC33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881" y="1939486"/>
            <a:ext cx="6398952" cy="4171784"/>
          </a:xfrm>
          <a:prstGeom prst="rect">
            <a:avLst/>
          </a:prstGeom>
        </p:spPr>
      </p:pic>
      <p:sp>
        <p:nvSpPr>
          <p:cNvPr id="7" name="Google Shape;99;p3"/>
          <p:cNvSpPr txBox="1">
            <a:spLocks/>
          </p:cNvSpPr>
          <p:nvPr/>
        </p:nvSpPr>
        <p:spPr>
          <a:xfrm>
            <a:off x="672967" y="177720"/>
            <a:ext cx="1084606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4" tIns="45700" rIns="91424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lang="en-US" altLang="ko-KR"/>
            </a:pPr>
            <a:r>
              <a:rPr lang="ko-KR" altLang="ko-KR" sz="4800" kern="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800" kern="0" dirty="0">
                <a:solidFill>
                  <a:srgbClr val="FF0000"/>
                </a:solidFill>
                <a:latin typeface="+mj-lt"/>
                <a:ea typeface="1HoonDdukbokki R" panose="02020603020101020101" pitchFamily="18" charset="-127"/>
              </a:rPr>
              <a:t>단어 찾기</a:t>
            </a:r>
            <a:r>
              <a:rPr lang="ko-KR" altLang="ko-KR" sz="4800" kern="0" dirty="0"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800" b="1" kern="0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이야기 속 단어를 찾아 봐요</a:t>
            </a:r>
            <a:r>
              <a:rPr lang="en-US" altLang="ko-KR" sz="4800" b="1" kern="0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800" b="1" kern="0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20000000000000000000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20000000000000000000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3112</TotalTime>
  <Words>947</Words>
  <Application>Microsoft Office PowerPoint</Application>
  <PresentationFormat>Widescreen</PresentationFormat>
  <Paragraphs>237</Paragraphs>
  <Slides>34</Slides>
  <Notes>9</Notes>
  <HiddenSlides>0</HiddenSlides>
  <MMClips>4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1HoonDdukbokki R</vt:lpstr>
      <vt:lpstr>DX영화자막 M</vt:lpstr>
      <vt:lpstr>Arial</vt:lpstr>
      <vt:lpstr>Arial Black</vt:lpstr>
      <vt:lpstr>Calibri</vt:lpstr>
      <vt:lpstr>Wingdings</vt:lpstr>
      <vt:lpstr>1_Office Theme</vt:lpstr>
      <vt:lpstr>Document</vt:lpstr>
      <vt:lpstr>Microsoft Word Document</vt:lpstr>
      <vt:lpstr>  5차시   가오리는 라디오를 다리에 던져요. </vt:lpstr>
      <vt:lpstr>    한 주간 우리 친구들 잘 지냈나요?             이름 불러 볼게요!</vt:lpstr>
      <vt:lpstr>&lt;5차시&gt; 목표 및 배울 내용</vt:lpstr>
      <vt:lpstr>               시작 전에          우리 선 긋기          놀이 하면서          손 운동 해 볼까요? </vt:lpstr>
      <vt:lpstr> 보고 듣고 이야기해요-한글이 야호- 라디오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PowerPoint Presentation</vt:lpstr>
      <vt:lpstr>&lt;단어 찾기&gt; 이야기 속 단어를 찾아 봐요.</vt:lpstr>
      <vt:lpstr>             소리 내서 읽어 보세요. </vt:lpstr>
      <vt:lpstr> &lt;뒤뚱뒤뚱 아기 오리&gt; 노래를 들어 봐요. ‘오리’에 동그라미 해 봐요.      아기 오리가 어디에 가나요? 아기 오리가 무엇을 하나요?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ㄹ로 만든 글자  노래   머리 자루  나라  고래 코끼리  보리  미나리 노루  두루미</vt:lpstr>
      <vt:lpstr>PowerPoint Presentation</vt:lpstr>
      <vt:lpstr>숙 제</vt:lpstr>
      <vt:lpstr>숙 제</vt:lpstr>
      <vt:lpstr>References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4차시   너도 나도 두유를 먹어요.</dc:title>
  <dc:creator>SOL KIM</dc:creator>
  <cp:lastModifiedBy>SOL KIM</cp:lastModifiedBy>
  <cp:revision>64</cp:revision>
  <dcterms:created xsi:type="dcterms:W3CDTF">2020-05-06T03:39:14Z</dcterms:created>
  <dcterms:modified xsi:type="dcterms:W3CDTF">2020-06-13T03:58:58Z</dcterms:modified>
</cp:coreProperties>
</file>